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58" r:id="rId4"/>
    <p:sldId id="259" r:id="rId5"/>
    <p:sldId id="261" r:id="rId6"/>
    <p:sldId id="262" r:id="rId7"/>
    <p:sldId id="263" r:id="rId8"/>
    <p:sldId id="264" r:id="rId9"/>
    <p:sldId id="265" r:id="rId10"/>
    <p:sldId id="266" r:id="rId11"/>
    <p:sldId id="267" r:id="rId12"/>
    <p:sldId id="268" r:id="rId13"/>
    <p:sldId id="269" r:id="rId14"/>
    <p:sldId id="283" r:id="rId15"/>
    <p:sldId id="290" r:id="rId16"/>
    <p:sldId id="291" r:id="rId17"/>
    <p:sldId id="292" r:id="rId18"/>
    <p:sldId id="272" r:id="rId19"/>
    <p:sldId id="293" r:id="rId20"/>
    <p:sldId id="294" r:id="rId21"/>
    <p:sldId id="295" r:id="rId22"/>
    <p:sldId id="296" r:id="rId23"/>
    <p:sldId id="297" r:id="rId24"/>
    <p:sldId id="281" r:id="rId25"/>
    <p:sldId id="282" r:id="rId26"/>
    <p:sldId id="274" r:id="rId27"/>
    <p:sldId id="287" r:id="rId28"/>
    <p:sldId id="275" r:id="rId29"/>
    <p:sldId id="284" r:id="rId30"/>
    <p:sldId id="288" r:id="rId31"/>
    <p:sldId id="285" r:id="rId32"/>
    <p:sldId id="286" r:id="rId33"/>
    <p:sldId id="289" r:id="rId34"/>
    <p:sldId id="298" r:id="rId35"/>
    <p:sldId id="273" r:id="rId36"/>
    <p:sldId id="276" r:id="rId37"/>
    <p:sldId id="279" r:id="rId38"/>
    <p:sldId id="280" r:id="rId39"/>
    <p:sldId id="277" r:id="rId40"/>
    <p:sldId id="27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7" d="100"/>
          <a:sy n="77" d="100"/>
        </p:scale>
        <p:origin x="1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2/15/2020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ransition spd="slow">
    <p:wipe dir="d"/>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hyperlink" Target="https://www.researchgate.net/publication/330152449_Diabetic_retinopathy_detection_through_artificial_intelligent_techniques_a_review_and_open_issues" TargetMode="External"/><Relationship Id="rId2" Type="http://schemas.openxmlformats.org/officeDocument/2006/relationships/hyperlink" Target="https://www.medicalnewstoday.com/articles/183417" TargetMode="External"/><Relationship Id="rId1" Type="http://schemas.openxmlformats.org/officeDocument/2006/relationships/slideLayout" Target="../slideLayouts/slideLayout2.xml"/><Relationship Id="rId4" Type="http://schemas.openxmlformats.org/officeDocument/2006/relationships/hyperlink" Target="https://www.ijeat.org/wp-content/uploads/papers/v8i6/E7835068519.pd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827" b="23827"/>
          <a:stretch>
            <a:fillRect/>
          </a:stretch>
        </p:blipFill>
        <p:spPr>
          <a:xfrm>
            <a:off x="3286125" y="1885951"/>
            <a:ext cx="6757988" cy="2957512"/>
          </a:xfrm>
        </p:spPr>
      </p:pic>
    </p:spTree>
    <p:extLst>
      <p:ext uri="{BB962C8B-B14F-4D97-AF65-F5344CB8AC3E}">
        <p14:creationId xmlns:p14="http://schemas.microsoft.com/office/powerpoint/2010/main" val="1313442713"/>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0373" y="679371"/>
            <a:ext cx="5372290" cy="566181"/>
          </a:xfrm>
          <a:prstGeom prst="rect">
            <a:avLst/>
          </a:prstGeom>
        </p:spPr>
        <p:txBody>
          <a:bodyPr vert="horz" wrap="square" lIns="0" tIns="12065" rIns="0" bIns="0" rtlCol="0" anchor="t">
            <a:spAutoFit/>
          </a:bodyPr>
          <a:lstStyle/>
          <a:p>
            <a:pPr marL="12700">
              <a:spcBef>
                <a:spcPts val="95"/>
              </a:spcBef>
            </a:pPr>
            <a:r>
              <a:rPr spc="-25" dirty="0">
                <a:solidFill>
                  <a:schemeClr val="accent1"/>
                </a:solidFill>
              </a:rPr>
              <a:t>MICROANEURYSMS</a:t>
            </a:r>
          </a:p>
        </p:txBody>
      </p:sp>
      <p:sp>
        <p:nvSpPr>
          <p:cNvPr id="3" name="object 3"/>
          <p:cNvSpPr txBox="1"/>
          <p:nvPr/>
        </p:nvSpPr>
        <p:spPr>
          <a:xfrm>
            <a:off x="1581753" y="1616392"/>
            <a:ext cx="8491220" cy="4599305"/>
          </a:xfrm>
          <a:prstGeom prst="rect">
            <a:avLst/>
          </a:prstGeom>
        </p:spPr>
        <p:txBody>
          <a:bodyPr vert="horz" wrap="square" lIns="0" tIns="13335" rIns="0" bIns="0" rtlCol="0">
            <a:spAutoFit/>
          </a:bodyPr>
          <a:lstStyle/>
          <a:p>
            <a:pPr marL="102235" indent="-90170">
              <a:spcBef>
                <a:spcPts val="105"/>
              </a:spcBef>
              <a:buSzPct val="95000"/>
              <a:buFont typeface="Arial"/>
              <a:buChar char="•"/>
              <a:tabLst>
                <a:tab pos="102870" algn="l"/>
              </a:tabLst>
            </a:pPr>
            <a:r>
              <a:rPr sz="2000" spc="-10" dirty="0">
                <a:latin typeface="Calibri"/>
                <a:cs typeface="Calibri"/>
              </a:rPr>
              <a:t>Focal </a:t>
            </a:r>
            <a:r>
              <a:rPr sz="2000" dirty="0">
                <a:latin typeface="Calibri"/>
                <a:cs typeface="Calibri"/>
              </a:rPr>
              <a:t>saccular </a:t>
            </a:r>
            <a:r>
              <a:rPr sz="2000" spc="-10" dirty="0">
                <a:latin typeface="Calibri"/>
                <a:cs typeface="Calibri"/>
              </a:rPr>
              <a:t>dilatations </a:t>
            </a:r>
            <a:r>
              <a:rPr sz="2000" spc="-5" dirty="0">
                <a:latin typeface="Calibri"/>
                <a:cs typeface="Calibri"/>
              </a:rPr>
              <a:t>of </a:t>
            </a:r>
            <a:r>
              <a:rPr sz="2000" dirty="0">
                <a:latin typeface="Calibri"/>
                <a:cs typeface="Calibri"/>
              </a:rPr>
              <a:t>the </a:t>
            </a:r>
            <a:r>
              <a:rPr sz="2000" spc="-5" dirty="0">
                <a:latin typeface="Calibri"/>
                <a:cs typeface="Calibri"/>
              </a:rPr>
              <a:t>capillary</a:t>
            </a:r>
            <a:r>
              <a:rPr sz="2000" spc="20" dirty="0">
                <a:latin typeface="Calibri"/>
                <a:cs typeface="Calibri"/>
              </a:rPr>
              <a:t> </a:t>
            </a:r>
            <a:r>
              <a:rPr sz="2000" spc="-10" dirty="0">
                <a:latin typeface="Calibri"/>
                <a:cs typeface="Calibri"/>
              </a:rPr>
              <a:t>wall.</a:t>
            </a:r>
            <a:endParaRPr sz="2000" dirty="0">
              <a:latin typeface="Calibri"/>
              <a:cs typeface="Calibri"/>
            </a:endParaRPr>
          </a:p>
          <a:p>
            <a:pPr>
              <a:spcBef>
                <a:spcPts val="15"/>
              </a:spcBef>
              <a:buFont typeface="Arial"/>
              <a:buChar char="•"/>
            </a:pPr>
            <a:endParaRPr sz="1950" dirty="0">
              <a:latin typeface="Calibri"/>
              <a:cs typeface="Calibri"/>
            </a:endParaRPr>
          </a:p>
          <a:p>
            <a:pPr marL="102235" indent="-90170">
              <a:buSzPct val="95000"/>
              <a:buFont typeface="Arial"/>
              <a:buChar char="•"/>
              <a:tabLst>
                <a:tab pos="102870" algn="l"/>
              </a:tabLst>
            </a:pPr>
            <a:r>
              <a:rPr sz="2000" spc="-15" dirty="0">
                <a:latin typeface="Calibri"/>
                <a:cs typeface="Calibri"/>
              </a:rPr>
              <a:t>Size </a:t>
            </a:r>
            <a:r>
              <a:rPr sz="2000" dirty="0">
                <a:latin typeface="Calibri"/>
                <a:cs typeface="Calibri"/>
              </a:rPr>
              <a:t>= 20-100</a:t>
            </a:r>
            <a:r>
              <a:rPr sz="2000" spc="-20" dirty="0">
                <a:latin typeface="Calibri"/>
                <a:cs typeface="Calibri"/>
              </a:rPr>
              <a:t> </a:t>
            </a:r>
            <a:r>
              <a:rPr sz="2000" dirty="0">
                <a:latin typeface="Calibri"/>
                <a:cs typeface="Calibri"/>
              </a:rPr>
              <a:t>µm</a:t>
            </a:r>
          </a:p>
          <a:p>
            <a:pPr>
              <a:spcBef>
                <a:spcPts val="20"/>
              </a:spcBef>
              <a:buFont typeface="Arial"/>
              <a:buChar char="•"/>
            </a:pPr>
            <a:endParaRPr sz="1950" dirty="0">
              <a:latin typeface="Calibri"/>
              <a:cs typeface="Calibri"/>
            </a:endParaRPr>
          </a:p>
          <a:p>
            <a:pPr marL="102235" indent="-90170">
              <a:buSzPct val="95000"/>
              <a:buFont typeface="Arial"/>
              <a:buChar char="•"/>
              <a:tabLst>
                <a:tab pos="102870" algn="l"/>
              </a:tabLst>
            </a:pPr>
            <a:r>
              <a:rPr sz="2000" spc="-5" dirty="0">
                <a:latin typeface="Calibri"/>
                <a:cs typeface="Calibri"/>
              </a:rPr>
              <a:t>Ophthalmoscopically visible </a:t>
            </a:r>
            <a:r>
              <a:rPr sz="2000" spc="-10" dirty="0">
                <a:latin typeface="Calibri"/>
                <a:cs typeface="Calibri"/>
              </a:rPr>
              <a:t>(better </a:t>
            </a:r>
            <a:r>
              <a:rPr sz="2000" dirty="0">
                <a:latin typeface="Calibri"/>
                <a:cs typeface="Calibri"/>
              </a:rPr>
              <a:t>on </a:t>
            </a:r>
            <a:r>
              <a:rPr sz="2000" spc="-10" dirty="0">
                <a:latin typeface="Calibri"/>
                <a:cs typeface="Calibri"/>
              </a:rPr>
              <a:t>red free </a:t>
            </a:r>
            <a:r>
              <a:rPr sz="2000" spc="-5" dirty="0">
                <a:latin typeface="Calibri"/>
                <a:cs typeface="Calibri"/>
              </a:rPr>
              <a:t>illumination) </a:t>
            </a:r>
            <a:r>
              <a:rPr sz="2000" dirty="0">
                <a:latin typeface="Calibri"/>
                <a:cs typeface="Calibri"/>
              </a:rPr>
              <a:t>if </a:t>
            </a:r>
            <a:r>
              <a:rPr sz="2000" spc="-10" dirty="0">
                <a:latin typeface="Calibri"/>
                <a:cs typeface="Calibri"/>
              </a:rPr>
              <a:t>larger </a:t>
            </a:r>
            <a:r>
              <a:rPr sz="2000" dirty="0">
                <a:latin typeface="Calibri"/>
                <a:cs typeface="Calibri"/>
              </a:rPr>
              <a:t>than 30</a:t>
            </a:r>
            <a:r>
              <a:rPr sz="2000" spc="95" dirty="0">
                <a:latin typeface="Calibri"/>
                <a:cs typeface="Calibri"/>
              </a:rPr>
              <a:t> </a:t>
            </a:r>
            <a:r>
              <a:rPr sz="2000" dirty="0">
                <a:latin typeface="Calibri"/>
                <a:cs typeface="Calibri"/>
              </a:rPr>
              <a:t>µm.</a:t>
            </a:r>
          </a:p>
          <a:p>
            <a:pPr marL="127000">
              <a:spcBef>
                <a:spcPts val="5"/>
              </a:spcBef>
            </a:pPr>
            <a:r>
              <a:rPr sz="2000" spc="-5" dirty="0">
                <a:latin typeface="Calibri"/>
                <a:cs typeface="Calibri"/>
              </a:rPr>
              <a:t>Smaller ones can be </a:t>
            </a:r>
            <a:r>
              <a:rPr sz="2000" spc="-10" dirty="0">
                <a:latin typeface="Calibri"/>
                <a:cs typeface="Calibri"/>
              </a:rPr>
              <a:t>visualized </a:t>
            </a:r>
            <a:r>
              <a:rPr sz="2000" spc="-5" dirty="0">
                <a:latin typeface="Calibri"/>
                <a:cs typeface="Calibri"/>
              </a:rPr>
              <a:t>on</a:t>
            </a:r>
            <a:r>
              <a:rPr sz="2000" spc="55" dirty="0">
                <a:latin typeface="Calibri"/>
                <a:cs typeface="Calibri"/>
              </a:rPr>
              <a:t> </a:t>
            </a:r>
            <a:r>
              <a:rPr sz="2000" spc="-20" dirty="0">
                <a:latin typeface="Calibri"/>
                <a:cs typeface="Calibri"/>
              </a:rPr>
              <a:t>angiography.</a:t>
            </a:r>
            <a:endParaRPr sz="2000" dirty="0">
              <a:latin typeface="Calibri"/>
              <a:cs typeface="Calibri"/>
            </a:endParaRPr>
          </a:p>
          <a:p>
            <a:pPr>
              <a:spcBef>
                <a:spcPts val="20"/>
              </a:spcBef>
            </a:pPr>
            <a:endParaRPr sz="1950" dirty="0">
              <a:latin typeface="Calibri"/>
              <a:cs typeface="Calibri"/>
            </a:endParaRPr>
          </a:p>
          <a:p>
            <a:pPr marL="102235" indent="-90170">
              <a:buSzPct val="95000"/>
              <a:buFont typeface="Arial"/>
              <a:buChar char="•"/>
              <a:tabLst>
                <a:tab pos="102870" algn="l"/>
              </a:tabLst>
            </a:pPr>
            <a:r>
              <a:rPr sz="2000" spc="-5" dirty="0">
                <a:latin typeface="Calibri"/>
                <a:cs typeface="Calibri"/>
              </a:rPr>
              <a:t>Maximally seen </a:t>
            </a:r>
            <a:r>
              <a:rPr sz="2000" dirty="0">
                <a:latin typeface="Calibri"/>
                <a:cs typeface="Calibri"/>
              </a:rPr>
              <a:t>in </a:t>
            </a:r>
            <a:r>
              <a:rPr sz="2000" spc="-10" dirty="0">
                <a:latin typeface="Calibri"/>
                <a:cs typeface="Calibri"/>
              </a:rPr>
              <a:t>supero-temporal</a:t>
            </a:r>
            <a:r>
              <a:rPr sz="2000" spc="10" dirty="0">
                <a:latin typeface="Calibri"/>
                <a:cs typeface="Calibri"/>
              </a:rPr>
              <a:t> </a:t>
            </a:r>
            <a:r>
              <a:rPr sz="2000" spc="-5" dirty="0">
                <a:latin typeface="Calibri"/>
                <a:cs typeface="Calibri"/>
              </a:rPr>
              <a:t>quadrant.</a:t>
            </a:r>
            <a:endParaRPr sz="2000" dirty="0">
              <a:latin typeface="Calibri"/>
              <a:cs typeface="Calibri"/>
            </a:endParaRPr>
          </a:p>
          <a:p>
            <a:pPr>
              <a:spcBef>
                <a:spcPts val="20"/>
              </a:spcBef>
              <a:buFont typeface="Arial"/>
              <a:buChar char="•"/>
            </a:pPr>
            <a:endParaRPr sz="1950" dirty="0">
              <a:latin typeface="Calibri"/>
              <a:cs typeface="Calibri"/>
            </a:endParaRPr>
          </a:p>
          <a:p>
            <a:pPr marL="102235" indent="-90170">
              <a:buSzPct val="95000"/>
              <a:buFont typeface="Arial"/>
              <a:buChar char="•"/>
              <a:tabLst>
                <a:tab pos="102870" algn="l"/>
              </a:tabLst>
            </a:pPr>
            <a:r>
              <a:rPr sz="2000" spc="-5" dirty="0">
                <a:latin typeface="Calibri"/>
                <a:cs typeface="Calibri"/>
              </a:rPr>
              <a:t>Caused</a:t>
            </a:r>
            <a:r>
              <a:rPr sz="2000" spc="-15" dirty="0">
                <a:latin typeface="Calibri"/>
                <a:cs typeface="Calibri"/>
              </a:rPr>
              <a:t> </a:t>
            </a:r>
            <a:r>
              <a:rPr sz="2000" spc="-5" dirty="0">
                <a:latin typeface="Calibri"/>
                <a:cs typeface="Calibri"/>
              </a:rPr>
              <a:t>by-</a:t>
            </a:r>
            <a:endParaRPr sz="2000" dirty="0">
              <a:latin typeface="Calibri"/>
              <a:cs typeface="Calibri"/>
            </a:endParaRPr>
          </a:p>
          <a:p>
            <a:pPr marL="297180" marR="3852545" indent="-56515"/>
            <a:r>
              <a:rPr sz="2000" spc="-10" dirty="0">
                <a:latin typeface="Calibri"/>
                <a:cs typeface="Calibri"/>
              </a:rPr>
              <a:t>-focal dilatation </a:t>
            </a:r>
            <a:r>
              <a:rPr sz="2000" spc="-5" dirty="0">
                <a:latin typeface="Calibri"/>
                <a:cs typeface="Calibri"/>
              </a:rPr>
              <a:t>of </a:t>
            </a:r>
            <a:r>
              <a:rPr sz="2000" dirty="0">
                <a:latin typeface="Calibri"/>
                <a:cs typeface="Calibri"/>
              </a:rPr>
              <a:t>the capillary </a:t>
            </a:r>
            <a:r>
              <a:rPr sz="2000" spc="-10" dirty="0">
                <a:latin typeface="Calibri"/>
                <a:cs typeface="Calibri"/>
              </a:rPr>
              <a:t>wall </a:t>
            </a:r>
            <a:r>
              <a:rPr sz="2000" spc="-5" dirty="0">
                <a:latin typeface="Calibri"/>
                <a:cs typeface="Calibri"/>
              </a:rPr>
              <a:t>where  pericytes </a:t>
            </a:r>
            <a:r>
              <a:rPr sz="2000" spc="-10" dirty="0">
                <a:latin typeface="Calibri"/>
                <a:cs typeface="Calibri"/>
              </a:rPr>
              <a:t>are absent,</a:t>
            </a:r>
            <a:r>
              <a:rPr sz="2000" spc="30" dirty="0">
                <a:latin typeface="Calibri"/>
                <a:cs typeface="Calibri"/>
              </a:rPr>
              <a:t> </a:t>
            </a:r>
            <a:r>
              <a:rPr sz="2000" spc="-5" dirty="0">
                <a:latin typeface="Calibri"/>
                <a:cs typeface="Calibri"/>
              </a:rPr>
              <a:t>or</a:t>
            </a:r>
            <a:endParaRPr sz="2000" dirty="0">
              <a:latin typeface="Calibri"/>
              <a:cs typeface="Calibri"/>
            </a:endParaRPr>
          </a:p>
          <a:p>
            <a:pPr marL="241300"/>
            <a:r>
              <a:rPr sz="2000" spc="-5" dirty="0">
                <a:latin typeface="Calibri"/>
                <a:cs typeface="Calibri"/>
              </a:rPr>
              <a:t>-by fusion of </a:t>
            </a:r>
            <a:r>
              <a:rPr sz="2000" spc="-10" dirty="0">
                <a:latin typeface="Calibri"/>
                <a:cs typeface="Calibri"/>
              </a:rPr>
              <a:t>two </a:t>
            </a:r>
            <a:r>
              <a:rPr sz="2000" dirty="0">
                <a:latin typeface="Calibri"/>
                <a:cs typeface="Calibri"/>
              </a:rPr>
              <a:t>arms </a:t>
            </a:r>
            <a:r>
              <a:rPr sz="2000" spc="-5" dirty="0">
                <a:latin typeface="Calibri"/>
                <a:cs typeface="Calibri"/>
              </a:rPr>
              <a:t>of </a:t>
            </a:r>
            <a:r>
              <a:rPr sz="2000" dirty="0">
                <a:latin typeface="Calibri"/>
                <a:cs typeface="Calibri"/>
              </a:rPr>
              <a:t>a capillary</a:t>
            </a:r>
            <a:r>
              <a:rPr sz="2000" spc="-30" dirty="0">
                <a:latin typeface="Calibri"/>
                <a:cs typeface="Calibri"/>
              </a:rPr>
              <a:t> </a:t>
            </a:r>
            <a:r>
              <a:rPr sz="2000" dirty="0">
                <a:latin typeface="Calibri"/>
                <a:cs typeface="Calibri"/>
              </a:rPr>
              <a:t>loop</a:t>
            </a:r>
          </a:p>
          <a:p>
            <a:pPr>
              <a:spcBef>
                <a:spcPts val="20"/>
              </a:spcBef>
            </a:pPr>
            <a:endParaRPr sz="1950" dirty="0">
              <a:latin typeface="Calibri"/>
              <a:cs typeface="Calibri"/>
            </a:endParaRPr>
          </a:p>
          <a:p>
            <a:pPr marL="102235" indent="-90170">
              <a:buSzPct val="95000"/>
              <a:buFont typeface="Arial"/>
              <a:buChar char="•"/>
              <a:tabLst>
                <a:tab pos="102870" algn="l"/>
              </a:tabLst>
            </a:pPr>
            <a:r>
              <a:rPr sz="2000" spc="-5" dirty="0">
                <a:latin typeface="Calibri"/>
                <a:cs typeface="Calibri"/>
              </a:rPr>
              <a:t>Hyperfluorescent </a:t>
            </a:r>
            <a:r>
              <a:rPr sz="2000" dirty="0">
                <a:latin typeface="Calibri"/>
                <a:cs typeface="Calibri"/>
              </a:rPr>
              <a:t>on </a:t>
            </a:r>
            <a:r>
              <a:rPr sz="2000" spc="-5" dirty="0">
                <a:latin typeface="Calibri"/>
                <a:cs typeface="Calibri"/>
              </a:rPr>
              <a:t>fluorescein</a:t>
            </a:r>
            <a:r>
              <a:rPr sz="2000" dirty="0">
                <a:latin typeface="Calibri"/>
                <a:cs typeface="Calibri"/>
              </a:rPr>
              <a:t> </a:t>
            </a:r>
            <a:r>
              <a:rPr sz="2000" spc="-5" dirty="0">
                <a:latin typeface="Calibri"/>
                <a:cs typeface="Calibri"/>
              </a:rPr>
              <a:t>angiography</a:t>
            </a:r>
            <a:endParaRPr sz="2000" dirty="0">
              <a:latin typeface="Calibri"/>
              <a:cs typeface="Calibri"/>
            </a:endParaRPr>
          </a:p>
        </p:txBody>
      </p:sp>
      <p:sp>
        <p:nvSpPr>
          <p:cNvPr id="4" name="object 4"/>
          <p:cNvSpPr/>
          <p:nvPr/>
        </p:nvSpPr>
        <p:spPr>
          <a:xfrm>
            <a:off x="7700963" y="3257550"/>
            <a:ext cx="3357562" cy="31289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175625" y="3916045"/>
            <a:ext cx="354330" cy="488950"/>
          </a:xfrm>
          <a:custGeom>
            <a:avLst/>
            <a:gdLst/>
            <a:ahLst/>
            <a:cxnLst/>
            <a:rect l="l" t="t" r="r" b="b"/>
            <a:pathLst>
              <a:path w="354329" h="488950">
                <a:moveTo>
                  <a:pt x="339471" y="0"/>
                </a:moveTo>
                <a:lnTo>
                  <a:pt x="265175" y="14731"/>
                </a:lnTo>
                <a:lnTo>
                  <a:pt x="287400" y="29590"/>
                </a:lnTo>
                <a:lnTo>
                  <a:pt x="0" y="458850"/>
                </a:lnTo>
                <a:lnTo>
                  <a:pt x="44576" y="488695"/>
                </a:lnTo>
                <a:lnTo>
                  <a:pt x="331977" y="59435"/>
                </a:lnTo>
                <a:lnTo>
                  <a:pt x="354202" y="74294"/>
                </a:lnTo>
                <a:lnTo>
                  <a:pt x="339471" y="0"/>
                </a:lnTo>
                <a:close/>
              </a:path>
            </a:pathLst>
          </a:custGeom>
          <a:solidFill>
            <a:srgbClr val="4F81BC"/>
          </a:solidFill>
        </p:spPr>
        <p:txBody>
          <a:bodyPr wrap="square" lIns="0" tIns="0" rIns="0" bIns="0" rtlCol="0"/>
          <a:lstStyle/>
          <a:p>
            <a:endParaRPr/>
          </a:p>
        </p:txBody>
      </p:sp>
      <p:sp>
        <p:nvSpPr>
          <p:cNvPr id="6" name="object 6"/>
          <p:cNvSpPr/>
          <p:nvPr/>
        </p:nvSpPr>
        <p:spPr>
          <a:xfrm>
            <a:off x="8175625" y="3916045"/>
            <a:ext cx="354330" cy="488950"/>
          </a:xfrm>
          <a:custGeom>
            <a:avLst/>
            <a:gdLst/>
            <a:ahLst/>
            <a:cxnLst/>
            <a:rect l="l" t="t" r="r" b="b"/>
            <a:pathLst>
              <a:path w="354329" h="488950">
                <a:moveTo>
                  <a:pt x="339471" y="0"/>
                </a:moveTo>
                <a:lnTo>
                  <a:pt x="265175" y="14731"/>
                </a:lnTo>
                <a:lnTo>
                  <a:pt x="287400" y="29590"/>
                </a:lnTo>
                <a:lnTo>
                  <a:pt x="0" y="458850"/>
                </a:lnTo>
                <a:lnTo>
                  <a:pt x="44576" y="488695"/>
                </a:lnTo>
                <a:lnTo>
                  <a:pt x="331977" y="59435"/>
                </a:lnTo>
                <a:lnTo>
                  <a:pt x="354202" y="74294"/>
                </a:lnTo>
                <a:lnTo>
                  <a:pt x="339471" y="0"/>
                </a:lnTo>
                <a:close/>
              </a:path>
            </a:pathLst>
          </a:custGeom>
          <a:ln w="25400">
            <a:solidFill>
              <a:srgbClr val="385D89"/>
            </a:solidFill>
          </a:ln>
        </p:spPr>
        <p:txBody>
          <a:bodyPr wrap="square" lIns="0" tIns="0" rIns="0" bIns="0" rtlCol="0"/>
          <a:lstStyle/>
          <a:p>
            <a:endParaRPr/>
          </a:p>
        </p:txBody>
      </p:sp>
      <p:sp>
        <p:nvSpPr>
          <p:cNvPr id="7" name="object 7"/>
          <p:cNvSpPr/>
          <p:nvPr/>
        </p:nvSpPr>
        <p:spPr>
          <a:xfrm>
            <a:off x="8527796" y="4279900"/>
            <a:ext cx="146303" cy="13779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1337413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1688" y="628650"/>
            <a:ext cx="8401049" cy="580469"/>
          </a:xfrm>
          <a:prstGeom prst="rect">
            <a:avLst/>
          </a:prstGeom>
        </p:spPr>
        <p:txBody>
          <a:bodyPr vert="horz" wrap="square" lIns="0" tIns="12065" rIns="0" bIns="0" rtlCol="0" anchor="t">
            <a:spAutoFit/>
          </a:bodyPr>
          <a:lstStyle/>
          <a:p>
            <a:pPr marL="12700">
              <a:spcBef>
                <a:spcPts val="95"/>
              </a:spcBef>
            </a:pPr>
            <a:r>
              <a:rPr spc="-10" dirty="0">
                <a:solidFill>
                  <a:schemeClr val="accent1"/>
                </a:solidFill>
              </a:rPr>
              <a:t>RETINAL</a:t>
            </a:r>
            <a:r>
              <a:rPr spc="-45" dirty="0">
                <a:solidFill>
                  <a:schemeClr val="accent1"/>
                </a:solidFill>
              </a:rPr>
              <a:t> </a:t>
            </a:r>
            <a:r>
              <a:rPr spc="-15" dirty="0">
                <a:solidFill>
                  <a:schemeClr val="accent1"/>
                </a:solidFill>
              </a:rPr>
              <a:t>HAEMORRHAGES</a:t>
            </a:r>
          </a:p>
        </p:txBody>
      </p:sp>
      <p:sp>
        <p:nvSpPr>
          <p:cNvPr id="3" name="object 3"/>
          <p:cNvSpPr txBox="1"/>
          <p:nvPr/>
        </p:nvSpPr>
        <p:spPr>
          <a:xfrm>
            <a:off x="2071688" y="1396101"/>
            <a:ext cx="7996363" cy="3642664"/>
          </a:xfrm>
          <a:prstGeom prst="rect">
            <a:avLst/>
          </a:prstGeom>
        </p:spPr>
        <p:txBody>
          <a:bodyPr vert="horz" wrap="square" lIns="0" tIns="13335" rIns="0" bIns="0" rtlCol="0">
            <a:spAutoFit/>
          </a:bodyPr>
          <a:lstStyle/>
          <a:p>
            <a:pPr marL="355600" marR="213360" indent="-342900">
              <a:spcBef>
                <a:spcPts val="105"/>
              </a:spcBef>
              <a:buFont typeface="Arial" panose="020B0604020202020204" pitchFamily="34" charset="0"/>
              <a:buChar char="•"/>
            </a:pPr>
            <a:r>
              <a:rPr sz="2000" spc="-5" dirty="0">
                <a:latin typeface="Calibri"/>
                <a:cs typeface="Calibri"/>
              </a:rPr>
              <a:t>They </a:t>
            </a:r>
            <a:r>
              <a:rPr sz="2000" spc="-15" dirty="0">
                <a:latin typeface="Calibri"/>
                <a:cs typeface="Calibri"/>
              </a:rPr>
              <a:t>may </a:t>
            </a:r>
            <a:r>
              <a:rPr sz="2000" spc="-5" dirty="0">
                <a:latin typeface="Calibri"/>
                <a:cs typeface="Calibri"/>
              </a:rPr>
              <a:t>be small </a:t>
            </a:r>
            <a:r>
              <a:rPr sz="2000" dirty="0">
                <a:latin typeface="Calibri"/>
                <a:cs typeface="Calibri"/>
              </a:rPr>
              <a:t>and </a:t>
            </a:r>
            <a:r>
              <a:rPr sz="2000" spc="-10" dirty="0">
                <a:latin typeface="Calibri"/>
                <a:cs typeface="Calibri"/>
              </a:rPr>
              <a:t>round </a:t>
            </a:r>
            <a:r>
              <a:rPr sz="2000" dirty="0">
                <a:latin typeface="Calibri"/>
                <a:cs typeface="Calibri"/>
              </a:rPr>
              <a:t>(dot and </a:t>
            </a:r>
            <a:r>
              <a:rPr sz="2000" spc="-5" dirty="0">
                <a:latin typeface="Calibri"/>
                <a:cs typeface="Calibri"/>
              </a:rPr>
              <a:t>blot) or flame shaped depending on  </a:t>
            </a:r>
            <a:r>
              <a:rPr sz="2000" dirty="0">
                <a:latin typeface="Calibri"/>
                <a:cs typeface="Calibri"/>
              </a:rPr>
              <a:t>their </a:t>
            </a:r>
            <a:r>
              <a:rPr sz="2000" spc="-5" dirty="0">
                <a:latin typeface="Calibri"/>
                <a:cs typeface="Calibri"/>
              </a:rPr>
              <a:t>depth </a:t>
            </a:r>
            <a:r>
              <a:rPr sz="2000" dirty="0">
                <a:latin typeface="Calibri"/>
                <a:cs typeface="Calibri"/>
              </a:rPr>
              <a:t>within the </a:t>
            </a:r>
            <a:r>
              <a:rPr sz="2000" spc="-5" dirty="0">
                <a:latin typeface="Calibri"/>
                <a:cs typeface="Calibri"/>
              </a:rPr>
              <a:t>retinal</a:t>
            </a:r>
            <a:r>
              <a:rPr sz="2000" spc="10" dirty="0">
                <a:latin typeface="Calibri"/>
                <a:cs typeface="Calibri"/>
              </a:rPr>
              <a:t> </a:t>
            </a:r>
            <a:r>
              <a:rPr sz="2000" spc="-15" dirty="0">
                <a:latin typeface="Calibri"/>
                <a:cs typeface="Calibri"/>
              </a:rPr>
              <a:t>layers.</a:t>
            </a:r>
            <a:endParaRPr sz="2000" dirty="0">
              <a:latin typeface="Calibri"/>
              <a:cs typeface="Calibri"/>
            </a:endParaRPr>
          </a:p>
          <a:p>
            <a:pPr marL="355600" marR="5080" indent="-342900">
              <a:spcBef>
                <a:spcPts val="1200"/>
              </a:spcBef>
              <a:buFont typeface="Arial" panose="020B0604020202020204" pitchFamily="34" charset="0"/>
              <a:buChar char="•"/>
            </a:pPr>
            <a:r>
              <a:rPr sz="2000" spc="-10" dirty="0">
                <a:latin typeface="Calibri"/>
                <a:cs typeface="Calibri"/>
              </a:rPr>
              <a:t>Retinal </a:t>
            </a:r>
            <a:r>
              <a:rPr sz="2000" spc="-5" dirty="0">
                <a:latin typeface="Calibri"/>
                <a:cs typeface="Calibri"/>
              </a:rPr>
              <a:t>hemorrhage spreads </a:t>
            </a:r>
            <a:r>
              <a:rPr sz="2000" dirty="0">
                <a:latin typeface="Calibri"/>
                <a:cs typeface="Calibri"/>
              </a:rPr>
              <a:t>along the line </a:t>
            </a:r>
            <a:r>
              <a:rPr sz="2000" spc="-5" dirty="0">
                <a:latin typeface="Calibri"/>
                <a:cs typeface="Calibri"/>
              </a:rPr>
              <a:t>of </a:t>
            </a:r>
            <a:r>
              <a:rPr sz="2000" spc="-10" dirty="0">
                <a:latin typeface="Calibri"/>
                <a:cs typeface="Calibri"/>
              </a:rPr>
              <a:t>least resistance, constrained </a:t>
            </a:r>
            <a:r>
              <a:rPr sz="2000" spc="-5" dirty="0">
                <a:latin typeface="Calibri"/>
                <a:cs typeface="Calibri"/>
              </a:rPr>
              <a:t>by  </a:t>
            </a:r>
            <a:r>
              <a:rPr sz="2000" dirty="0">
                <a:latin typeface="Calibri"/>
                <a:cs typeface="Calibri"/>
              </a:rPr>
              <a:t>the </a:t>
            </a:r>
            <a:r>
              <a:rPr sz="2000" spc="-5" dirty="0">
                <a:latin typeface="Calibri"/>
                <a:cs typeface="Calibri"/>
              </a:rPr>
              <a:t>local </a:t>
            </a:r>
            <a:r>
              <a:rPr sz="2000" spc="-15" dirty="0">
                <a:latin typeface="Calibri"/>
                <a:cs typeface="Calibri"/>
              </a:rPr>
              <a:t>anatomy </a:t>
            </a:r>
            <a:r>
              <a:rPr sz="2000" dirty="0">
                <a:latin typeface="Calibri"/>
                <a:cs typeface="Calibri"/>
              </a:rPr>
              <a:t>of the </a:t>
            </a:r>
            <a:r>
              <a:rPr sz="2000" spc="-5" dirty="0">
                <a:latin typeface="Calibri"/>
                <a:cs typeface="Calibri"/>
              </a:rPr>
              <a:t>particular </a:t>
            </a:r>
            <a:r>
              <a:rPr sz="2000" spc="-15" dirty="0">
                <a:latin typeface="Calibri"/>
                <a:cs typeface="Calibri"/>
              </a:rPr>
              <a:t>layer </a:t>
            </a:r>
            <a:r>
              <a:rPr sz="2000" spc="-10" dirty="0">
                <a:latin typeface="Calibri"/>
                <a:cs typeface="Calibri"/>
              </a:rPr>
              <a:t>from </a:t>
            </a:r>
            <a:r>
              <a:rPr sz="2000" dirty="0">
                <a:latin typeface="Calibri"/>
                <a:cs typeface="Calibri"/>
              </a:rPr>
              <a:t>which it </a:t>
            </a:r>
            <a:r>
              <a:rPr sz="2000" spc="-5" dirty="0">
                <a:latin typeface="Calibri"/>
                <a:cs typeface="Calibri"/>
              </a:rPr>
              <a:t>arises. </a:t>
            </a:r>
            <a:r>
              <a:rPr sz="2000" spc="-15" dirty="0">
                <a:latin typeface="Calibri"/>
                <a:cs typeface="Calibri"/>
              </a:rPr>
              <a:t>Therefore </a:t>
            </a:r>
            <a:r>
              <a:rPr sz="2000" dirty="0">
                <a:latin typeface="Calibri"/>
                <a:cs typeface="Calibri"/>
              </a:rPr>
              <a:t>a  </a:t>
            </a:r>
            <a:r>
              <a:rPr sz="2000" spc="-5" dirty="0">
                <a:latin typeface="Calibri"/>
                <a:cs typeface="Calibri"/>
              </a:rPr>
              <a:t>superficial bleed will </a:t>
            </a:r>
            <a:r>
              <a:rPr sz="2000" spc="-10" dirty="0">
                <a:latin typeface="Calibri"/>
                <a:cs typeface="Calibri"/>
              </a:rPr>
              <a:t>track parallel </a:t>
            </a:r>
            <a:r>
              <a:rPr sz="2000" spc="-15" dirty="0">
                <a:latin typeface="Calibri"/>
                <a:cs typeface="Calibri"/>
              </a:rPr>
              <a:t>to </a:t>
            </a:r>
            <a:r>
              <a:rPr sz="2000" dirty="0">
                <a:latin typeface="Calibri"/>
                <a:cs typeface="Calibri"/>
              </a:rPr>
              <a:t>the </a:t>
            </a:r>
            <a:r>
              <a:rPr sz="2000" spc="-5" dirty="0">
                <a:latin typeface="Calibri"/>
                <a:cs typeface="Calibri"/>
              </a:rPr>
              <a:t>nerve fiber </a:t>
            </a:r>
            <a:r>
              <a:rPr sz="2000" spc="-15" dirty="0">
                <a:latin typeface="Calibri"/>
                <a:cs typeface="Calibri"/>
              </a:rPr>
              <a:t>layer </a:t>
            </a:r>
            <a:r>
              <a:rPr sz="2000" spc="-5" dirty="0">
                <a:latin typeface="Calibri"/>
                <a:cs typeface="Calibri"/>
              </a:rPr>
              <a:t>resulting </a:t>
            </a:r>
            <a:r>
              <a:rPr sz="2000" dirty="0">
                <a:latin typeface="Calibri"/>
                <a:cs typeface="Calibri"/>
              </a:rPr>
              <a:t>in a  longitudinal </a:t>
            </a:r>
            <a:r>
              <a:rPr sz="2000" spc="-5" dirty="0">
                <a:latin typeface="Calibri"/>
                <a:cs typeface="Calibri"/>
              </a:rPr>
              <a:t>spread becoming flame</a:t>
            </a:r>
            <a:r>
              <a:rPr sz="2000" spc="-35" dirty="0">
                <a:latin typeface="Calibri"/>
                <a:cs typeface="Calibri"/>
              </a:rPr>
              <a:t> </a:t>
            </a:r>
            <a:r>
              <a:rPr sz="2000" spc="-5" dirty="0">
                <a:latin typeface="Calibri"/>
                <a:cs typeface="Calibri"/>
              </a:rPr>
              <a:t>shaped.</a:t>
            </a:r>
            <a:endParaRPr sz="2000" dirty="0">
              <a:latin typeface="Calibri"/>
              <a:cs typeface="Calibri"/>
            </a:endParaRPr>
          </a:p>
          <a:p>
            <a:pPr marL="355600" indent="-342900">
              <a:spcBef>
                <a:spcPts val="720"/>
              </a:spcBef>
              <a:buFont typeface="Arial" panose="020B0604020202020204" pitchFamily="34" charset="0"/>
              <a:buChar char="•"/>
            </a:pPr>
            <a:r>
              <a:rPr sz="2000" spc="-15" dirty="0">
                <a:latin typeface="Calibri"/>
                <a:cs typeface="Calibri"/>
              </a:rPr>
              <a:t>However </a:t>
            </a:r>
            <a:r>
              <a:rPr sz="2000" spc="-5" dirty="0">
                <a:latin typeface="Calibri"/>
                <a:cs typeface="Calibri"/>
              </a:rPr>
              <a:t>deeper </a:t>
            </a:r>
            <a:r>
              <a:rPr sz="2000" dirty="0">
                <a:latin typeface="Calibri"/>
                <a:cs typeface="Calibri"/>
              </a:rPr>
              <a:t>in the</a:t>
            </a:r>
            <a:r>
              <a:rPr sz="2000" spc="10" dirty="0">
                <a:latin typeface="Calibri"/>
                <a:cs typeface="Calibri"/>
              </a:rPr>
              <a:t> </a:t>
            </a:r>
            <a:r>
              <a:rPr sz="2000" spc="-10" dirty="0">
                <a:latin typeface="Calibri"/>
                <a:cs typeface="Calibri"/>
              </a:rPr>
              <a:t>retina,</a:t>
            </a:r>
            <a:endParaRPr sz="2000" dirty="0">
              <a:latin typeface="Calibri"/>
              <a:cs typeface="Calibri"/>
            </a:endParaRPr>
          </a:p>
          <a:p>
            <a:pPr marL="355600" marR="4024629" indent="-342900">
              <a:buFont typeface="Arial" panose="020B0604020202020204" pitchFamily="34" charset="0"/>
              <a:buChar char="•"/>
            </a:pPr>
            <a:r>
              <a:rPr sz="2000" spc="-5" dirty="0">
                <a:latin typeface="Calibri"/>
                <a:cs typeface="Calibri"/>
              </a:rPr>
              <a:t>since </a:t>
            </a:r>
            <a:r>
              <a:rPr sz="2000" dirty="0">
                <a:latin typeface="Calibri"/>
                <a:cs typeface="Calibri"/>
              </a:rPr>
              <a:t>the </a:t>
            </a:r>
            <a:r>
              <a:rPr sz="2000" spc="-20" dirty="0">
                <a:latin typeface="Calibri"/>
                <a:cs typeface="Calibri"/>
              </a:rPr>
              <a:t>layers </a:t>
            </a:r>
            <a:r>
              <a:rPr sz="2000" spc="-10" dirty="0">
                <a:latin typeface="Calibri"/>
                <a:cs typeface="Calibri"/>
              </a:rPr>
              <a:t>are </a:t>
            </a:r>
            <a:r>
              <a:rPr sz="2000" spc="-5" dirty="0">
                <a:latin typeface="Calibri"/>
                <a:cs typeface="Calibri"/>
              </a:rPr>
              <a:t>vertically </a:t>
            </a:r>
            <a:r>
              <a:rPr sz="2000" spc="-10" dirty="0">
                <a:latin typeface="Calibri"/>
                <a:cs typeface="Calibri"/>
              </a:rPr>
              <a:t>oriented  </a:t>
            </a:r>
            <a:r>
              <a:rPr sz="2000" dirty="0">
                <a:latin typeface="Calibri"/>
                <a:cs typeface="Calibri"/>
              </a:rPr>
              <a:t>it </a:t>
            </a:r>
            <a:r>
              <a:rPr sz="2000" spc="-10" dirty="0">
                <a:latin typeface="Calibri"/>
                <a:cs typeface="Calibri"/>
              </a:rPr>
              <a:t>results </a:t>
            </a:r>
            <a:r>
              <a:rPr sz="2000" dirty="0">
                <a:latin typeface="Calibri"/>
                <a:cs typeface="Calibri"/>
              </a:rPr>
              <a:t>in </a:t>
            </a:r>
            <a:r>
              <a:rPr sz="2000" spc="-5" dirty="0">
                <a:latin typeface="Calibri"/>
                <a:cs typeface="Calibri"/>
              </a:rPr>
              <a:t>circumscribed, </a:t>
            </a:r>
            <a:r>
              <a:rPr sz="2000" spc="-10" dirty="0">
                <a:latin typeface="Calibri"/>
                <a:cs typeface="Calibri"/>
              </a:rPr>
              <a:t>round  </a:t>
            </a:r>
            <a:r>
              <a:rPr sz="2000" spc="-5" dirty="0">
                <a:latin typeface="Calibri"/>
                <a:cs typeface="Calibri"/>
              </a:rPr>
              <a:t>hemorrhages </a:t>
            </a:r>
            <a:r>
              <a:rPr sz="2000" dirty="0">
                <a:latin typeface="Calibri"/>
                <a:cs typeface="Calibri"/>
              </a:rPr>
              <a:t>(dot and</a:t>
            </a:r>
            <a:r>
              <a:rPr sz="2000" spc="-20" dirty="0">
                <a:latin typeface="Calibri"/>
                <a:cs typeface="Calibri"/>
              </a:rPr>
              <a:t> </a:t>
            </a:r>
            <a:r>
              <a:rPr sz="2000" spc="-5" dirty="0">
                <a:latin typeface="Calibri"/>
                <a:cs typeface="Calibri"/>
              </a:rPr>
              <a:t>blot).</a:t>
            </a:r>
            <a:endParaRPr sz="2000" dirty="0">
              <a:latin typeface="Calibri"/>
              <a:cs typeface="Calibri"/>
            </a:endParaRPr>
          </a:p>
        </p:txBody>
      </p:sp>
      <p:sp>
        <p:nvSpPr>
          <p:cNvPr id="4" name="object 4"/>
          <p:cNvSpPr/>
          <p:nvPr/>
        </p:nvSpPr>
        <p:spPr>
          <a:xfrm>
            <a:off x="6972300" y="3171825"/>
            <a:ext cx="4243388" cy="327183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413875" y="3334639"/>
            <a:ext cx="373380" cy="281940"/>
          </a:xfrm>
          <a:custGeom>
            <a:avLst/>
            <a:gdLst/>
            <a:ahLst/>
            <a:cxnLst/>
            <a:rect l="l" t="t" r="r" b="b"/>
            <a:pathLst>
              <a:path w="373379" h="281939">
                <a:moveTo>
                  <a:pt x="331724" y="0"/>
                </a:moveTo>
                <a:lnTo>
                  <a:pt x="43433" y="185547"/>
                </a:lnTo>
                <a:lnTo>
                  <a:pt x="22732" y="153543"/>
                </a:lnTo>
                <a:lnTo>
                  <a:pt x="0" y="258952"/>
                </a:lnTo>
                <a:lnTo>
                  <a:pt x="105282" y="281686"/>
                </a:lnTo>
                <a:lnTo>
                  <a:pt x="84708" y="249682"/>
                </a:lnTo>
                <a:lnTo>
                  <a:pt x="372999" y="64008"/>
                </a:lnTo>
                <a:lnTo>
                  <a:pt x="331724" y="0"/>
                </a:lnTo>
                <a:close/>
              </a:path>
            </a:pathLst>
          </a:custGeom>
          <a:solidFill>
            <a:srgbClr val="4F81BC"/>
          </a:solidFill>
        </p:spPr>
        <p:txBody>
          <a:bodyPr wrap="square" lIns="0" tIns="0" rIns="0" bIns="0" rtlCol="0"/>
          <a:lstStyle/>
          <a:p>
            <a:endParaRPr/>
          </a:p>
        </p:txBody>
      </p:sp>
      <p:sp>
        <p:nvSpPr>
          <p:cNvPr id="6" name="object 6"/>
          <p:cNvSpPr/>
          <p:nvPr/>
        </p:nvSpPr>
        <p:spPr>
          <a:xfrm>
            <a:off x="9413875" y="3334639"/>
            <a:ext cx="373380" cy="281940"/>
          </a:xfrm>
          <a:custGeom>
            <a:avLst/>
            <a:gdLst/>
            <a:ahLst/>
            <a:cxnLst/>
            <a:rect l="l" t="t" r="r" b="b"/>
            <a:pathLst>
              <a:path w="373379" h="281939">
                <a:moveTo>
                  <a:pt x="0" y="258952"/>
                </a:moveTo>
                <a:lnTo>
                  <a:pt x="22732" y="153543"/>
                </a:lnTo>
                <a:lnTo>
                  <a:pt x="43433" y="185547"/>
                </a:lnTo>
                <a:lnTo>
                  <a:pt x="331724" y="0"/>
                </a:lnTo>
                <a:lnTo>
                  <a:pt x="372999" y="64008"/>
                </a:lnTo>
                <a:lnTo>
                  <a:pt x="84708" y="249682"/>
                </a:lnTo>
                <a:lnTo>
                  <a:pt x="105282" y="281686"/>
                </a:lnTo>
                <a:lnTo>
                  <a:pt x="0" y="258952"/>
                </a:lnTo>
                <a:close/>
              </a:path>
            </a:pathLst>
          </a:custGeom>
          <a:ln w="25400">
            <a:solidFill>
              <a:srgbClr val="385D89"/>
            </a:solidFill>
          </a:ln>
        </p:spPr>
        <p:txBody>
          <a:bodyPr wrap="square" lIns="0" tIns="0" rIns="0" bIns="0" rtlCol="0"/>
          <a:lstStyle/>
          <a:p>
            <a:endParaRPr/>
          </a:p>
        </p:txBody>
      </p:sp>
    </p:spTree>
    <p:extLst>
      <p:ext uri="{BB962C8B-B14F-4D97-AF65-F5344CB8AC3E}">
        <p14:creationId xmlns:p14="http://schemas.microsoft.com/office/powerpoint/2010/main" val="728939411"/>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550" y="557212"/>
            <a:ext cx="9244013" cy="666985"/>
          </a:xfrm>
        </p:spPr>
        <p:txBody>
          <a:bodyPr>
            <a:normAutofit fontScale="90000"/>
          </a:bodyPr>
          <a:lstStyle/>
          <a:p>
            <a:r>
              <a:rPr lang="en-US" dirty="0">
                <a:solidFill>
                  <a:schemeClr val="accent1"/>
                </a:solidFill>
              </a:rPr>
              <a:t>PRE POLIFERATIVE DR(formation of exudates)</a:t>
            </a:r>
          </a:p>
        </p:txBody>
      </p:sp>
      <p:pic>
        <p:nvPicPr>
          <p:cNvPr id="3" name="Picture -1023"/>
          <p:cNvPicPr>
            <a:picLocks noChangeAspect="1" noChangeArrowheads="1"/>
          </p:cNvPicPr>
          <p:nvPr/>
        </p:nvPicPr>
        <p:blipFill>
          <a:blip r:embed="rId2" cstate="print"/>
          <a:srcRect l="36310" t="35417" r="3367" b="17708"/>
          <a:stretch>
            <a:fillRect/>
          </a:stretch>
        </p:blipFill>
        <p:spPr bwMode="auto">
          <a:xfrm>
            <a:off x="2438400" y="1690688"/>
            <a:ext cx="8262938" cy="3429000"/>
          </a:xfrm>
          <a:prstGeom prst="rect">
            <a:avLst/>
          </a:prstGeom>
          <a:noFill/>
          <a:ln w="9525">
            <a:noFill/>
            <a:miter lim="800000"/>
            <a:headEnd/>
            <a:tailEnd/>
          </a:ln>
        </p:spPr>
      </p:pic>
    </p:spTree>
    <p:extLst>
      <p:ext uri="{BB962C8B-B14F-4D97-AF65-F5344CB8AC3E}">
        <p14:creationId xmlns:p14="http://schemas.microsoft.com/office/powerpoint/2010/main" val="1951281003"/>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6880" y="740965"/>
            <a:ext cx="3086608" cy="566181"/>
          </a:xfrm>
          <a:prstGeom prst="rect">
            <a:avLst/>
          </a:prstGeom>
        </p:spPr>
        <p:txBody>
          <a:bodyPr vert="horz" wrap="square" lIns="0" tIns="12065" rIns="0" bIns="0" rtlCol="0" anchor="t">
            <a:spAutoFit/>
          </a:bodyPr>
          <a:lstStyle/>
          <a:p>
            <a:pPr marL="12700">
              <a:spcBef>
                <a:spcPts val="95"/>
              </a:spcBef>
            </a:pPr>
            <a:r>
              <a:rPr spc="-65" dirty="0">
                <a:solidFill>
                  <a:schemeClr val="accent1"/>
                </a:solidFill>
              </a:rPr>
              <a:t>EXUDATES</a:t>
            </a:r>
          </a:p>
        </p:txBody>
      </p:sp>
      <p:sp>
        <p:nvSpPr>
          <p:cNvPr id="3" name="object 3"/>
          <p:cNvSpPr txBox="1"/>
          <p:nvPr/>
        </p:nvSpPr>
        <p:spPr>
          <a:xfrm>
            <a:off x="1706373" y="1431574"/>
            <a:ext cx="8179434" cy="2038350"/>
          </a:xfrm>
          <a:prstGeom prst="rect">
            <a:avLst/>
          </a:prstGeom>
        </p:spPr>
        <p:txBody>
          <a:bodyPr vert="horz" wrap="square" lIns="0" tIns="13335" rIns="0" bIns="0" rtlCol="0">
            <a:spAutoFit/>
          </a:bodyPr>
          <a:lstStyle/>
          <a:p>
            <a:pPr marL="355600" marR="5080" indent="-342900">
              <a:spcBef>
                <a:spcPts val="105"/>
              </a:spcBef>
              <a:buFont typeface="Arial"/>
              <a:buChar char="•"/>
              <a:tabLst>
                <a:tab pos="354965" algn="l"/>
                <a:tab pos="355600" algn="l"/>
              </a:tabLst>
            </a:pPr>
            <a:r>
              <a:rPr sz="2000" spc="-35" dirty="0">
                <a:latin typeface="Calibri"/>
                <a:cs typeface="Calibri"/>
              </a:rPr>
              <a:t>Termed </a:t>
            </a:r>
            <a:r>
              <a:rPr sz="2000" spc="-5" dirty="0">
                <a:solidFill>
                  <a:srgbClr val="548ED4"/>
                </a:solidFill>
                <a:latin typeface="Calibri"/>
                <a:cs typeface="Calibri"/>
              </a:rPr>
              <a:t>‘hard’ </a:t>
            </a:r>
            <a:r>
              <a:rPr sz="2000" spc="-15" dirty="0">
                <a:latin typeface="Calibri"/>
                <a:cs typeface="Calibri"/>
              </a:rPr>
              <a:t>exudates, </a:t>
            </a:r>
            <a:r>
              <a:rPr sz="2000" spc="-10" dirty="0">
                <a:latin typeface="Calibri"/>
                <a:cs typeface="Calibri"/>
              </a:rPr>
              <a:t>are </a:t>
            </a:r>
            <a:r>
              <a:rPr sz="2000" dirty="0">
                <a:latin typeface="Calibri"/>
                <a:cs typeface="Calibri"/>
              </a:rPr>
              <a:t>caused </a:t>
            </a:r>
            <a:r>
              <a:rPr sz="2000" spc="-5" dirty="0">
                <a:latin typeface="Calibri"/>
                <a:cs typeface="Calibri"/>
              </a:rPr>
              <a:t>by </a:t>
            </a:r>
            <a:r>
              <a:rPr sz="2000" spc="-10" dirty="0">
                <a:latin typeface="Calibri"/>
                <a:cs typeface="Calibri"/>
              </a:rPr>
              <a:t>chronic </a:t>
            </a:r>
            <a:r>
              <a:rPr sz="2000" spc="-5" dirty="0">
                <a:latin typeface="Calibri"/>
                <a:cs typeface="Calibri"/>
              </a:rPr>
              <a:t>localised retinal oedema </a:t>
            </a:r>
            <a:r>
              <a:rPr sz="2000" dirty="0">
                <a:latin typeface="Calibri"/>
                <a:cs typeface="Calibri"/>
              </a:rPr>
              <a:t>and  </a:t>
            </a:r>
            <a:r>
              <a:rPr sz="2000" spc="-10" dirty="0">
                <a:latin typeface="Calibri"/>
                <a:cs typeface="Calibri"/>
              </a:rPr>
              <a:t>develop </a:t>
            </a:r>
            <a:r>
              <a:rPr sz="2000" spc="-15" dirty="0">
                <a:latin typeface="Calibri"/>
                <a:cs typeface="Calibri"/>
              </a:rPr>
              <a:t>at </a:t>
            </a:r>
            <a:r>
              <a:rPr sz="2000" dirty="0">
                <a:latin typeface="Calibri"/>
                <a:cs typeface="Calibri"/>
              </a:rPr>
              <a:t>the junction </a:t>
            </a:r>
            <a:r>
              <a:rPr sz="2000" spc="-5" dirty="0">
                <a:latin typeface="Calibri"/>
                <a:cs typeface="Calibri"/>
              </a:rPr>
              <a:t>of normal </a:t>
            </a:r>
            <a:r>
              <a:rPr sz="2000" dirty="0">
                <a:latin typeface="Calibri"/>
                <a:cs typeface="Calibri"/>
              </a:rPr>
              <a:t>and </a:t>
            </a:r>
            <a:r>
              <a:rPr sz="2000" spc="-10" dirty="0">
                <a:latin typeface="Calibri"/>
                <a:cs typeface="Calibri"/>
              </a:rPr>
              <a:t>oedematous</a:t>
            </a:r>
            <a:r>
              <a:rPr sz="2000" spc="20" dirty="0">
                <a:latin typeface="Calibri"/>
                <a:cs typeface="Calibri"/>
              </a:rPr>
              <a:t> </a:t>
            </a:r>
            <a:r>
              <a:rPr sz="2000" spc="-5" dirty="0">
                <a:latin typeface="Calibri"/>
                <a:cs typeface="Calibri"/>
              </a:rPr>
              <a:t>retina.</a:t>
            </a:r>
            <a:endParaRPr sz="2000" dirty="0">
              <a:latin typeface="Calibri"/>
              <a:cs typeface="Calibri"/>
            </a:endParaRPr>
          </a:p>
          <a:p>
            <a:pPr marL="355600" indent="-342900">
              <a:spcBef>
                <a:spcPts val="480"/>
              </a:spcBef>
              <a:buFont typeface="Arial"/>
              <a:buChar char="•"/>
              <a:tabLst>
                <a:tab pos="354965" algn="l"/>
                <a:tab pos="355600" algn="l"/>
              </a:tabLst>
            </a:pPr>
            <a:r>
              <a:rPr sz="2000" spc="-5" dirty="0">
                <a:latin typeface="Calibri"/>
                <a:cs typeface="Calibri"/>
              </a:rPr>
              <a:t>Composed of </a:t>
            </a:r>
            <a:r>
              <a:rPr sz="2000" spc="-10" dirty="0">
                <a:latin typeface="Calibri"/>
                <a:cs typeface="Calibri"/>
              </a:rPr>
              <a:t>lipoprotein </a:t>
            </a:r>
            <a:r>
              <a:rPr sz="2000" dirty="0">
                <a:latin typeface="Calibri"/>
                <a:cs typeface="Calibri"/>
              </a:rPr>
              <a:t>and </a:t>
            </a:r>
            <a:r>
              <a:rPr sz="2000" spc="-5" dirty="0">
                <a:latin typeface="Calibri"/>
                <a:cs typeface="Calibri"/>
              </a:rPr>
              <a:t>lipid-filled macrophages </a:t>
            </a:r>
            <a:r>
              <a:rPr sz="2000" dirty="0">
                <a:latin typeface="Calibri"/>
                <a:cs typeface="Calibri"/>
              </a:rPr>
              <a:t>and </a:t>
            </a:r>
            <a:r>
              <a:rPr sz="2000" spc="-10" dirty="0">
                <a:latin typeface="Calibri"/>
                <a:cs typeface="Calibri"/>
              </a:rPr>
              <a:t>are exuded</a:t>
            </a:r>
            <a:r>
              <a:rPr sz="2000" spc="45" dirty="0">
                <a:latin typeface="Calibri"/>
                <a:cs typeface="Calibri"/>
              </a:rPr>
              <a:t> </a:t>
            </a:r>
            <a:r>
              <a:rPr sz="2000" spc="-15" dirty="0">
                <a:latin typeface="Calibri"/>
                <a:cs typeface="Calibri"/>
              </a:rPr>
              <a:t>from</a:t>
            </a:r>
            <a:endParaRPr sz="2000" dirty="0">
              <a:latin typeface="Calibri"/>
              <a:cs typeface="Calibri"/>
            </a:endParaRPr>
          </a:p>
          <a:p>
            <a:pPr marL="355600"/>
            <a:r>
              <a:rPr sz="2000" spc="-5" dirty="0">
                <a:latin typeface="Calibri"/>
                <a:cs typeface="Calibri"/>
              </a:rPr>
              <a:t>microaneurysms.</a:t>
            </a:r>
            <a:endParaRPr sz="2000" dirty="0">
              <a:latin typeface="Calibri"/>
              <a:cs typeface="Calibri"/>
            </a:endParaRPr>
          </a:p>
          <a:p>
            <a:pPr marL="355600" indent="-342900">
              <a:spcBef>
                <a:spcPts val="480"/>
              </a:spcBef>
              <a:buFont typeface="Arial"/>
              <a:buChar char="•"/>
              <a:tabLst>
                <a:tab pos="354965" algn="l"/>
                <a:tab pos="355600" algn="l"/>
              </a:tabLst>
            </a:pPr>
            <a:r>
              <a:rPr sz="2000" spc="-10" dirty="0">
                <a:latin typeface="Calibri"/>
                <a:cs typeface="Calibri"/>
              </a:rPr>
              <a:t>Located </a:t>
            </a:r>
            <a:r>
              <a:rPr sz="2000" spc="-5" dirty="0">
                <a:latin typeface="Calibri"/>
                <a:cs typeface="Calibri"/>
              </a:rPr>
              <a:t>mainly </a:t>
            </a:r>
            <a:r>
              <a:rPr sz="2000" dirty="0">
                <a:latin typeface="Calibri"/>
                <a:cs typeface="Calibri"/>
              </a:rPr>
              <a:t>within the </a:t>
            </a:r>
            <a:r>
              <a:rPr sz="2000" spc="-10" dirty="0">
                <a:latin typeface="Calibri"/>
                <a:cs typeface="Calibri"/>
              </a:rPr>
              <a:t>outer </a:t>
            </a:r>
            <a:r>
              <a:rPr sz="2000" spc="-15" dirty="0">
                <a:latin typeface="Calibri"/>
                <a:cs typeface="Calibri"/>
              </a:rPr>
              <a:t>plexiform</a:t>
            </a:r>
            <a:r>
              <a:rPr sz="2000" spc="30" dirty="0">
                <a:latin typeface="Calibri"/>
                <a:cs typeface="Calibri"/>
              </a:rPr>
              <a:t> </a:t>
            </a:r>
            <a:r>
              <a:rPr sz="2000" spc="-45" dirty="0">
                <a:latin typeface="Calibri"/>
                <a:cs typeface="Calibri"/>
              </a:rPr>
              <a:t>layer.</a:t>
            </a:r>
            <a:endParaRPr sz="2000" dirty="0">
              <a:latin typeface="Calibri"/>
              <a:cs typeface="Calibri"/>
            </a:endParaRPr>
          </a:p>
          <a:p>
            <a:pPr marL="355600" indent="-342900">
              <a:spcBef>
                <a:spcPts val="480"/>
              </a:spcBef>
              <a:buFont typeface="Arial"/>
              <a:buChar char="•"/>
              <a:tabLst>
                <a:tab pos="354965" algn="l"/>
                <a:tab pos="355600" algn="l"/>
              </a:tabLst>
            </a:pPr>
            <a:r>
              <a:rPr sz="2000" spc="-5" dirty="0">
                <a:latin typeface="Calibri"/>
                <a:cs typeface="Calibri"/>
              </a:rPr>
              <a:t>Hypofluorescent on</a:t>
            </a:r>
            <a:r>
              <a:rPr sz="2000" spc="-25" dirty="0">
                <a:latin typeface="Calibri"/>
                <a:cs typeface="Calibri"/>
              </a:rPr>
              <a:t> </a:t>
            </a:r>
            <a:r>
              <a:rPr sz="2000" spc="-35" dirty="0">
                <a:latin typeface="Calibri"/>
                <a:cs typeface="Calibri"/>
              </a:rPr>
              <a:t>FA.</a:t>
            </a:r>
            <a:endParaRPr sz="2000" dirty="0">
              <a:latin typeface="Calibri"/>
              <a:cs typeface="Calibri"/>
            </a:endParaRPr>
          </a:p>
        </p:txBody>
      </p:sp>
      <p:sp>
        <p:nvSpPr>
          <p:cNvPr id="4" name="object 4"/>
          <p:cNvSpPr/>
          <p:nvPr/>
        </p:nvSpPr>
        <p:spPr>
          <a:xfrm>
            <a:off x="6472237" y="3243263"/>
            <a:ext cx="3901121" cy="32765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512427" y="3994403"/>
            <a:ext cx="373380" cy="281940"/>
          </a:xfrm>
          <a:custGeom>
            <a:avLst/>
            <a:gdLst/>
            <a:ahLst/>
            <a:cxnLst/>
            <a:rect l="l" t="t" r="r" b="b"/>
            <a:pathLst>
              <a:path w="373379" h="281939">
                <a:moveTo>
                  <a:pt x="331724" y="0"/>
                </a:moveTo>
                <a:lnTo>
                  <a:pt x="43433" y="185674"/>
                </a:lnTo>
                <a:lnTo>
                  <a:pt x="22732" y="153670"/>
                </a:lnTo>
                <a:lnTo>
                  <a:pt x="0" y="258953"/>
                </a:lnTo>
                <a:lnTo>
                  <a:pt x="105282" y="281813"/>
                </a:lnTo>
                <a:lnTo>
                  <a:pt x="84708" y="249809"/>
                </a:lnTo>
                <a:lnTo>
                  <a:pt x="372999" y="64135"/>
                </a:lnTo>
                <a:lnTo>
                  <a:pt x="331724" y="0"/>
                </a:lnTo>
                <a:close/>
              </a:path>
            </a:pathLst>
          </a:custGeom>
          <a:solidFill>
            <a:srgbClr val="4F81BC"/>
          </a:solidFill>
        </p:spPr>
        <p:txBody>
          <a:bodyPr wrap="square" lIns="0" tIns="0" rIns="0" bIns="0" rtlCol="0"/>
          <a:lstStyle/>
          <a:p>
            <a:endParaRPr/>
          </a:p>
        </p:txBody>
      </p:sp>
      <p:sp>
        <p:nvSpPr>
          <p:cNvPr id="6" name="object 6"/>
          <p:cNvSpPr/>
          <p:nvPr/>
        </p:nvSpPr>
        <p:spPr>
          <a:xfrm>
            <a:off x="9512427" y="3994403"/>
            <a:ext cx="373380" cy="281940"/>
          </a:xfrm>
          <a:custGeom>
            <a:avLst/>
            <a:gdLst/>
            <a:ahLst/>
            <a:cxnLst/>
            <a:rect l="l" t="t" r="r" b="b"/>
            <a:pathLst>
              <a:path w="373379" h="281939">
                <a:moveTo>
                  <a:pt x="0" y="258953"/>
                </a:moveTo>
                <a:lnTo>
                  <a:pt x="22732" y="153670"/>
                </a:lnTo>
                <a:lnTo>
                  <a:pt x="43433" y="185674"/>
                </a:lnTo>
                <a:lnTo>
                  <a:pt x="331724" y="0"/>
                </a:lnTo>
                <a:lnTo>
                  <a:pt x="372999" y="64135"/>
                </a:lnTo>
                <a:lnTo>
                  <a:pt x="84708" y="249809"/>
                </a:lnTo>
                <a:lnTo>
                  <a:pt x="105282" y="281813"/>
                </a:lnTo>
                <a:lnTo>
                  <a:pt x="0" y="258953"/>
                </a:lnTo>
                <a:close/>
              </a:path>
            </a:pathLst>
          </a:custGeom>
          <a:ln w="25400">
            <a:solidFill>
              <a:srgbClr val="385D89"/>
            </a:solidFill>
          </a:ln>
        </p:spPr>
        <p:txBody>
          <a:bodyPr wrap="square" lIns="0" tIns="0" rIns="0" bIns="0" rtlCol="0"/>
          <a:lstStyle/>
          <a:p>
            <a:endParaRPr/>
          </a:p>
        </p:txBody>
      </p:sp>
    </p:spTree>
    <p:extLst>
      <p:ext uri="{BB962C8B-B14F-4D97-AF65-F5344CB8AC3E}">
        <p14:creationId xmlns:p14="http://schemas.microsoft.com/office/powerpoint/2010/main" val="2933285885"/>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chemeClr val="accent1"/>
                </a:solidFill>
              </a:rPr>
              <a:t>Level  of importance to Sustainable Design</a:t>
            </a:r>
            <a:endParaRPr lang="en-US" dirty="0">
              <a:solidFill>
                <a:schemeClr val="accent1"/>
              </a:solidFill>
            </a:endParaRPr>
          </a:p>
        </p:txBody>
      </p:sp>
      <p:sp>
        <p:nvSpPr>
          <p:cNvPr id="3" name="Content Placeholder 2"/>
          <p:cNvSpPr>
            <a:spLocks noGrp="1"/>
          </p:cNvSpPr>
          <p:nvPr>
            <p:ph idx="1"/>
          </p:nvPr>
        </p:nvSpPr>
        <p:spPr/>
        <p:txBody>
          <a:bodyPr/>
          <a:lstStyle/>
          <a:p>
            <a:r>
              <a:rPr lang="en-US" dirty="0">
                <a:solidFill>
                  <a:schemeClr val="tx1"/>
                </a:solidFill>
              </a:rPr>
              <a:t>Sustainable design seeks to reduce negative impacts on the environment, and the health and comfort of building occupants, thereby improving building performance. The basic objectives of sustainability are to reduce consumption of non-renewable resources, minimize waste, and create healthy, productive environments</a:t>
            </a:r>
          </a:p>
          <a:p>
            <a:pPr>
              <a:buNone/>
            </a:pPr>
            <a:endParaRPr lang="en-US" dirty="0"/>
          </a:p>
        </p:txBody>
      </p:sp>
    </p:spTree>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Level  of importance to Sustainable Design</a:t>
            </a:r>
            <a:endParaRPr lang="en-US" dirty="0"/>
          </a:p>
        </p:txBody>
      </p:sp>
      <p:sp>
        <p:nvSpPr>
          <p:cNvPr id="3" name="Content Placeholder 2"/>
          <p:cNvSpPr>
            <a:spLocks noGrp="1"/>
          </p:cNvSpPr>
          <p:nvPr>
            <p:ph idx="1"/>
          </p:nvPr>
        </p:nvSpPr>
        <p:spPr/>
        <p:txBody>
          <a:bodyPr/>
          <a:lstStyle/>
          <a:p>
            <a:pPr>
              <a:buNone/>
            </a:pPr>
            <a:r>
              <a:rPr lang="en-US" sz="1600" dirty="0"/>
              <a:t>Sustainable design principles include the ability to:</a:t>
            </a:r>
          </a:p>
          <a:p>
            <a:pPr lvl="0"/>
            <a:r>
              <a:rPr lang="en-US" dirty="0"/>
              <a:t>optimize site potential;</a:t>
            </a:r>
          </a:p>
          <a:p>
            <a:pPr lvl="0"/>
            <a:r>
              <a:rPr lang="en-US" dirty="0"/>
              <a:t>minimize non-renewable energy consumption;</a:t>
            </a:r>
          </a:p>
          <a:p>
            <a:pPr lvl="0"/>
            <a:r>
              <a:rPr lang="en-US" dirty="0"/>
              <a:t>use environmentally preferable products;</a:t>
            </a:r>
          </a:p>
          <a:p>
            <a:pPr lvl="0"/>
            <a:r>
              <a:rPr lang="en-US" dirty="0"/>
              <a:t>protect and conserve water;</a:t>
            </a:r>
          </a:p>
          <a:p>
            <a:pPr lvl="0"/>
            <a:r>
              <a:rPr lang="en-US" dirty="0"/>
              <a:t>enhance indoor environmental quality; and</a:t>
            </a:r>
          </a:p>
          <a:p>
            <a:r>
              <a:rPr lang="en-US" dirty="0"/>
              <a:t>optimize operational and maintenance practices</a:t>
            </a:r>
          </a:p>
          <a:p>
            <a:endParaRPr lang="en-US" dirty="0"/>
          </a:p>
        </p:txBody>
      </p:sp>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Level  of importance to Sustainable Design</a:t>
            </a:r>
            <a:endParaRPr lang="en-US" dirty="0"/>
          </a:p>
        </p:txBody>
      </p:sp>
      <p:pic>
        <p:nvPicPr>
          <p:cNvPr id="4" name="Content Placeholder 3" descr="Funnel Diagram: principles of sustainability to sustainable design to sustainable engineering to technologies to processes+products to lifestyle"/>
          <p:cNvPicPr>
            <a:picLocks noGrp="1"/>
          </p:cNvPicPr>
          <p:nvPr>
            <p:ph idx="1"/>
          </p:nvPr>
        </p:nvPicPr>
        <p:blipFill>
          <a:blip r:embed="rId2" cstate="print"/>
          <a:srcRect/>
          <a:stretch>
            <a:fillRect/>
          </a:stretch>
        </p:blipFill>
        <p:spPr bwMode="auto">
          <a:xfrm>
            <a:off x="5370513" y="2674937"/>
            <a:ext cx="3352800" cy="2695575"/>
          </a:xfrm>
          <a:prstGeom prst="rect">
            <a:avLst/>
          </a:prstGeom>
          <a:noFill/>
          <a:ln w="9525">
            <a:noFill/>
            <a:miter lim="800000"/>
            <a:headEnd/>
            <a:tailEnd/>
          </a:ln>
        </p:spPr>
      </p:pic>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p>
        </p:txBody>
      </p:sp>
      <p:sp>
        <p:nvSpPr>
          <p:cNvPr id="3" name="Content Placeholder 2"/>
          <p:cNvSpPr>
            <a:spLocks noGrp="1"/>
          </p:cNvSpPr>
          <p:nvPr>
            <p:ph idx="1"/>
          </p:nvPr>
        </p:nvSpPr>
        <p:spPr/>
        <p:txBody>
          <a:bodyPr/>
          <a:lstStyle/>
          <a:p>
            <a:pPr>
              <a:buNone/>
            </a:pPr>
            <a:r>
              <a:rPr lang="en-US" dirty="0"/>
              <a:t>Techniques:</a:t>
            </a:r>
          </a:p>
          <a:p>
            <a:r>
              <a:rPr lang="en-US" dirty="0" err="1"/>
              <a:t>DenseNet</a:t>
            </a:r>
            <a:endParaRPr lang="en-US" dirty="0"/>
          </a:p>
          <a:p>
            <a:r>
              <a:rPr lang="en-US" dirty="0" err="1"/>
              <a:t>RestNet</a:t>
            </a:r>
            <a:r>
              <a:rPr lang="en-US" dirty="0"/>
              <a:t> </a:t>
            </a:r>
          </a:p>
          <a:p>
            <a:r>
              <a:rPr lang="en-US" dirty="0"/>
              <a:t>VGG</a:t>
            </a:r>
          </a:p>
          <a:p>
            <a:endParaRPr lang="en-US" dirty="0"/>
          </a:p>
        </p:txBody>
      </p:sp>
    </p:spTree>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147" y="585788"/>
            <a:ext cx="7911465" cy="738664"/>
          </a:xfrm>
        </p:spPr>
        <p:txBody>
          <a:bodyPr>
            <a:normAutofit fontScale="90000"/>
          </a:bodyPr>
          <a:lstStyle/>
          <a:p>
            <a:r>
              <a:rPr lang="en-US" sz="4800" dirty="0">
                <a:solidFill>
                  <a:schemeClr val="accent1"/>
                </a:solidFill>
              </a:rPr>
              <a:t>ARCHITECTURE</a:t>
            </a:r>
          </a:p>
        </p:txBody>
      </p:sp>
      <p:sp>
        <p:nvSpPr>
          <p:cNvPr id="3" name="Text Placeholder 2"/>
          <p:cNvSpPr>
            <a:spLocks noGrp="1"/>
          </p:cNvSpPr>
          <p:nvPr>
            <p:ph type="body" idx="1"/>
          </p:nvPr>
        </p:nvSpPr>
        <p:spPr>
          <a:xfrm>
            <a:off x="1688147" y="1981200"/>
            <a:ext cx="8497570" cy="3447098"/>
          </a:xfrm>
        </p:spPr>
        <p:txBody>
          <a:bodyPr/>
          <a:lstStyle/>
          <a:p>
            <a:pPr algn="just"/>
            <a:r>
              <a:rPr lang="en-US" b="1" dirty="0"/>
              <a:t>Convolutional Neural Network(CNN):</a:t>
            </a:r>
          </a:p>
          <a:p>
            <a:pPr algn="just"/>
            <a:r>
              <a:rPr lang="en-US" dirty="0"/>
              <a:t>Convolutional neural networks are neural networks used primarily to:</a:t>
            </a:r>
          </a:p>
          <a:p>
            <a:pPr algn="just"/>
            <a:endParaRPr lang="en-US" dirty="0"/>
          </a:p>
          <a:p>
            <a:pPr marL="457200" indent="-457200" algn="just">
              <a:buFont typeface="Arial" panose="020B0604020202020204" pitchFamily="34" charset="0"/>
              <a:buChar char="•"/>
            </a:pPr>
            <a:r>
              <a:rPr lang="en-US" dirty="0"/>
              <a:t> Classify images(i.e. name what they see)</a:t>
            </a:r>
          </a:p>
          <a:p>
            <a:pPr marL="457200" indent="-457200" algn="just">
              <a:buFont typeface="Arial" panose="020B0604020202020204" pitchFamily="34" charset="0"/>
              <a:buChar char="•"/>
            </a:pPr>
            <a:r>
              <a:rPr lang="en-US" dirty="0"/>
              <a:t> Cluster images by similarity  (photo search)</a:t>
            </a:r>
          </a:p>
          <a:p>
            <a:pPr marL="457200" indent="-457200" algn="just">
              <a:buFont typeface="Arial" panose="020B0604020202020204" pitchFamily="34" charset="0"/>
              <a:buChar char="•"/>
            </a:pPr>
            <a:r>
              <a:rPr lang="en-US" dirty="0"/>
              <a:t> Perform object recognition within scenes. </a:t>
            </a:r>
          </a:p>
        </p:txBody>
      </p:sp>
    </p:spTree>
    <p:extLst>
      <p:ext uri="{BB962C8B-B14F-4D97-AF65-F5344CB8AC3E}">
        <p14:creationId xmlns:p14="http://schemas.microsoft.com/office/powerpoint/2010/main" val="2091734410"/>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endParaRPr lang="en-US" dirty="0"/>
          </a:p>
        </p:txBody>
      </p:sp>
      <p:sp>
        <p:nvSpPr>
          <p:cNvPr id="3" name="Content Placeholder 2"/>
          <p:cNvSpPr>
            <a:spLocks noGrp="1"/>
          </p:cNvSpPr>
          <p:nvPr>
            <p:ph idx="1"/>
          </p:nvPr>
        </p:nvSpPr>
        <p:spPr>
          <a:xfrm>
            <a:off x="2497771" y="2133600"/>
            <a:ext cx="8915400" cy="3777622"/>
          </a:xfrm>
        </p:spPr>
        <p:txBody>
          <a:bodyPr/>
          <a:lstStyle/>
          <a:p>
            <a:pPr>
              <a:buNone/>
            </a:pPr>
            <a:r>
              <a:rPr lang="en-US" b="1" dirty="0" err="1"/>
              <a:t>ResNet</a:t>
            </a:r>
            <a:endParaRPr lang="en-US" b="1" dirty="0"/>
          </a:p>
          <a:p>
            <a:r>
              <a:rPr lang="en-US" dirty="0"/>
              <a:t>When </a:t>
            </a:r>
            <a:r>
              <a:rPr lang="en-US" dirty="0" err="1"/>
              <a:t>ResNet</a:t>
            </a:r>
            <a:r>
              <a:rPr lang="en-US" dirty="0"/>
              <a:t> was first introduced, it was revolutionary for proving a new solution to a huge problem for deep neural networks at the time: the </a:t>
            </a:r>
            <a:r>
              <a:rPr lang="en-US" b="1" dirty="0">
                <a:solidFill>
                  <a:schemeClr val="tx1">
                    <a:lumMod val="95000"/>
                    <a:lumOff val="5000"/>
                  </a:schemeClr>
                </a:solidFill>
              </a:rPr>
              <a:t>vanishing gradient problem</a:t>
            </a:r>
          </a:p>
          <a:p>
            <a:endParaRPr lang="en-US" dirty="0"/>
          </a:p>
        </p:txBody>
      </p:sp>
      <p:pic>
        <p:nvPicPr>
          <p:cNvPr id="4" name="Picture 2"/>
          <p:cNvPicPr>
            <a:picLocks noChangeAspect="1" noChangeArrowheads="1"/>
          </p:cNvPicPr>
          <p:nvPr/>
        </p:nvPicPr>
        <p:blipFill>
          <a:blip r:embed="rId2"/>
          <a:srcRect/>
          <a:stretch>
            <a:fillRect/>
          </a:stretch>
        </p:blipFill>
        <p:spPr bwMode="auto">
          <a:xfrm>
            <a:off x="3213462" y="3507377"/>
            <a:ext cx="6362700" cy="2724150"/>
          </a:xfrm>
          <a:prstGeom prst="rect">
            <a:avLst/>
          </a:prstGeom>
          <a:noFill/>
          <a:ln w="9525">
            <a:noFill/>
            <a:miter lim="800000"/>
            <a:headEnd/>
            <a:tailEnd/>
          </a:ln>
        </p:spPr>
      </p:pic>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7751" y="1428751"/>
            <a:ext cx="8915399" cy="2900362"/>
          </a:xfrm>
        </p:spPr>
        <p:txBody>
          <a:bodyPr/>
          <a:lstStyle/>
          <a:p>
            <a:pPr algn="ctr"/>
            <a:r>
              <a:rPr lang="en-US" dirty="0">
                <a:latin typeface="Adobe Devanagari" panose="02040503050201020203" pitchFamily="18" charset="0"/>
                <a:cs typeface="Adobe Devanagari" panose="02040503050201020203" pitchFamily="18" charset="0"/>
              </a:rPr>
              <a:t>DETECTION  OF  DIABETIC RETINOPATHY  USING  ARTIFICIAL INTELLIGENCE</a:t>
            </a:r>
          </a:p>
        </p:txBody>
      </p:sp>
    </p:spTree>
    <p:extLst>
      <p:ext uri="{BB962C8B-B14F-4D97-AF65-F5344CB8AC3E}">
        <p14:creationId xmlns:p14="http://schemas.microsoft.com/office/powerpoint/2010/main" val="587544174"/>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endParaRPr lang="en-US" dirty="0"/>
          </a:p>
        </p:txBody>
      </p:sp>
      <p:sp>
        <p:nvSpPr>
          <p:cNvPr id="3" name="Content Placeholder 2"/>
          <p:cNvSpPr>
            <a:spLocks noGrp="1"/>
          </p:cNvSpPr>
          <p:nvPr>
            <p:ph idx="1"/>
          </p:nvPr>
        </p:nvSpPr>
        <p:spPr/>
        <p:txBody>
          <a:bodyPr/>
          <a:lstStyle/>
          <a:p>
            <a:r>
              <a:rPr lang="en-US" dirty="0"/>
              <a:t>To mitigate this problem, </a:t>
            </a:r>
            <a:r>
              <a:rPr lang="en-US" dirty="0" err="1"/>
              <a:t>ResNet</a:t>
            </a:r>
            <a:r>
              <a:rPr lang="en-US" dirty="0"/>
              <a:t> incorporates </a:t>
            </a:r>
            <a:r>
              <a:rPr lang="en-US" b="1" dirty="0"/>
              <a:t>identity shortcut connections </a:t>
            </a:r>
            <a:r>
              <a:rPr lang="en-US" dirty="0"/>
              <a:t>which essentially skip the training of one or more layers — creating a </a:t>
            </a:r>
            <a:r>
              <a:rPr lang="en-US" b="1" dirty="0"/>
              <a:t>residual block</a:t>
            </a:r>
          </a:p>
          <a:p>
            <a:endParaRPr lang="en-US" dirty="0"/>
          </a:p>
        </p:txBody>
      </p:sp>
      <p:pic>
        <p:nvPicPr>
          <p:cNvPr id="4" name="Picture 2"/>
          <p:cNvPicPr>
            <a:picLocks noChangeAspect="1" noChangeArrowheads="1"/>
          </p:cNvPicPr>
          <p:nvPr/>
        </p:nvPicPr>
        <p:blipFill>
          <a:blip r:embed="rId2"/>
          <a:srcRect/>
          <a:stretch>
            <a:fillRect/>
          </a:stretch>
        </p:blipFill>
        <p:spPr bwMode="auto">
          <a:xfrm>
            <a:off x="5107577" y="3315788"/>
            <a:ext cx="3019425" cy="2552700"/>
          </a:xfrm>
          <a:prstGeom prst="rect">
            <a:avLst/>
          </a:prstGeom>
          <a:noFill/>
          <a:ln w="9525">
            <a:noFill/>
            <a:miter lim="800000"/>
            <a:headEnd/>
            <a:tailEnd/>
          </a:ln>
        </p:spPr>
      </p:pic>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endParaRPr lang="en-US" dirty="0"/>
          </a:p>
        </p:txBody>
      </p:sp>
      <p:sp>
        <p:nvSpPr>
          <p:cNvPr id="3" name="Content Placeholder 2"/>
          <p:cNvSpPr>
            <a:spLocks noGrp="1"/>
          </p:cNvSpPr>
          <p:nvPr>
            <p:ph idx="1"/>
          </p:nvPr>
        </p:nvSpPr>
        <p:spPr/>
        <p:txBody>
          <a:bodyPr/>
          <a:lstStyle/>
          <a:p>
            <a:r>
              <a:rPr lang="en-US" dirty="0"/>
              <a:t>The overall network architecture looked like this</a:t>
            </a:r>
          </a:p>
          <a:p>
            <a:endParaRPr lang="en-US" dirty="0"/>
          </a:p>
        </p:txBody>
      </p:sp>
      <p:pic>
        <p:nvPicPr>
          <p:cNvPr id="4" name="Picture 4"/>
          <p:cNvPicPr>
            <a:picLocks noChangeAspect="1" noChangeArrowheads="1"/>
          </p:cNvPicPr>
          <p:nvPr/>
        </p:nvPicPr>
        <p:blipFill>
          <a:blip r:embed="rId2"/>
          <a:srcRect/>
          <a:stretch>
            <a:fillRect/>
          </a:stretch>
        </p:blipFill>
        <p:spPr bwMode="auto">
          <a:xfrm>
            <a:off x="4868091" y="2508068"/>
            <a:ext cx="1390650" cy="4152900"/>
          </a:xfrm>
          <a:prstGeom prst="rect">
            <a:avLst/>
          </a:prstGeom>
          <a:noFill/>
          <a:ln w="9525">
            <a:noFill/>
            <a:miter lim="800000"/>
            <a:headEnd/>
            <a:tailEnd/>
          </a:ln>
        </p:spPr>
      </p:pic>
    </p:spTree>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endParaRPr lang="en-US" dirty="0"/>
          </a:p>
        </p:txBody>
      </p:sp>
      <p:sp>
        <p:nvSpPr>
          <p:cNvPr id="3" name="Content Placeholder 2"/>
          <p:cNvSpPr>
            <a:spLocks noGrp="1"/>
          </p:cNvSpPr>
          <p:nvPr>
            <p:ph idx="1"/>
          </p:nvPr>
        </p:nvSpPr>
        <p:spPr/>
        <p:txBody>
          <a:bodyPr/>
          <a:lstStyle/>
          <a:p>
            <a:r>
              <a:rPr lang="en-US" b="1" dirty="0"/>
              <a:t>IT Tools:</a:t>
            </a:r>
          </a:p>
          <a:p>
            <a:endParaRPr lang="en-US" dirty="0"/>
          </a:p>
        </p:txBody>
      </p:sp>
      <p:pic>
        <p:nvPicPr>
          <p:cNvPr id="7" name="Picture 4" descr="https://miro.medium.com/max/388/1*Eb4YFMdn8LJhxjJCuykiLg.png"/>
          <p:cNvPicPr>
            <a:picLocks noChangeAspect="1" noChangeArrowheads="1"/>
          </p:cNvPicPr>
          <p:nvPr/>
        </p:nvPicPr>
        <p:blipFill>
          <a:blip r:embed="rId2"/>
          <a:srcRect/>
          <a:stretch>
            <a:fillRect/>
          </a:stretch>
        </p:blipFill>
        <p:spPr bwMode="auto">
          <a:xfrm>
            <a:off x="5257799" y="2048691"/>
            <a:ext cx="3124200" cy="1295400"/>
          </a:xfrm>
          <a:prstGeom prst="rect">
            <a:avLst/>
          </a:prstGeom>
          <a:noFill/>
        </p:spPr>
      </p:pic>
      <p:pic>
        <p:nvPicPr>
          <p:cNvPr id="9" name="Picture 6" descr="Install Jupyter Notebooks in a Virtual Environment Logo}"/>
          <p:cNvPicPr>
            <a:picLocks noChangeAspect="1" noChangeArrowheads="1"/>
          </p:cNvPicPr>
          <p:nvPr/>
        </p:nvPicPr>
        <p:blipFill>
          <a:blip r:embed="rId3"/>
          <a:srcRect l="37500" t="27778" r="38125" b="28889"/>
          <a:stretch>
            <a:fillRect/>
          </a:stretch>
        </p:blipFill>
        <p:spPr bwMode="auto">
          <a:xfrm>
            <a:off x="5971902" y="4208418"/>
            <a:ext cx="2209800" cy="1981200"/>
          </a:xfrm>
          <a:prstGeom prst="rect">
            <a:avLst/>
          </a:prstGeom>
          <a:noFill/>
        </p:spPr>
      </p:pic>
      <p:pic>
        <p:nvPicPr>
          <p:cNvPr id="10" name="Picture 8" descr="Image result for google drive"/>
          <p:cNvPicPr>
            <a:picLocks noChangeAspect="1" noChangeArrowheads="1"/>
          </p:cNvPicPr>
          <p:nvPr/>
        </p:nvPicPr>
        <p:blipFill>
          <a:blip r:embed="rId4"/>
          <a:srcRect l="27997" t="6904" r="28976" b="12995"/>
          <a:stretch>
            <a:fillRect/>
          </a:stretch>
        </p:blipFill>
        <p:spPr bwMode="auto">
          <a:xfrm>
            <a:off x="9054737" y="3348447"/>
            <a:ext cx="2286000" cy="1981200"/>
          </a:xfrm>
          <a:prstGeom prst="rect">
            <a:avLst/>
          </a:prstGeom>
          <a:noFill/>
        </p:spPr>
      </p:pic>
      <p:pic>
        <p:nvPicPr>
          <p:cNvPr id="11" name="Picture 2" descr="Image result for anaconda download"/>
          <p:cNvPicPr>
            <a:picLocks noChangeAspect="1" noChangeArrowheads="1"/>
          </p:cNvPicPr>
          <p:nvPr/>
        </p:nvPicPr>
        <p:blipFill>
          <a:blip r:embed="rId5"/>
          <a:srcRect/>
          <a:stretch>
            <a:fillRect/>
          </a:stretch>
        </p:blipFill>
        <p:spPr bwMode="auto">
          <a:xfrm>
            <a:off x="2375263" y="3091542"/>
            <a:ext cx="1600200" cy="1524000"/>
          </a:xfrm>
          <a:prstGeom prst="rect">
            <a:avLst/>
          </a:prstGeom>
          <a:noFill/>
        </p:spPr>
      </p:pic>
      <p:pic>
        <p:nvPicPr>
          <p:cNvPr id="12" name="Picture 11" descr="https://cdn.proschoolonline.com/wp-content/uploads/2017/10/004.png"/>
          <p:cNvPicPr/>
          <p:nvPr/>
        </p:nvPicPr>
        <p:blipFill>
          <a:blip r:embed="rId6" cstate="print"/>
          <a:srcRect/>
          <a:stretch>
            <a:fillRect/>
          </a:stretch>
        </p:blipFill>
        <p:spPr bwMode="auto">
          <a:xfrm>
            <a:off x="1898469" y="5087983"/>
            <a:ext cx="3131185" cy="820420"/>
          </a:xfrm>
          <a:prstGeom prst="rect">
            <a:avLst/>
          </a:prstGeom>
          <a:noFill/>
          <a:ln w="9525">
            <a:noFill/>
            <a:miter lim="800000"/>
            <a:headEnd/>
            <a:tailEnd/>
          </a:ln>
        </p:spPr>
      </p:pic>
      <p:sp>
        <p:nvSpPr>
          <p:cNvPr id="14" name="TextBox 13"/>
          <p:cNvSpPr txBox="1"/>
          <p:nvPr/>
        </p:nvSpPr>
        <p:spPr>
          <a:xfrm>
            <a:off x="2499360" y="2708366"/>
            <a:ext cx="1371600" cy="338554"/>
          </a:xfrm>
          <a:prstGeom prst="rect">
            <a:avLst/>
          </a:prstGeom>
          <a:noFill/>
        </p:spPr>
        <p:txBody>
          <a:bodyPr wrap="square" rtlCol="0">
            <a:spAutoFit/>
          </a:bodyPr>
          <a:lstStyle/>
          <a:p>
            <a:r>
              <a:rPr lang="en-US" sz="1600" i="1" dirty="0"/>
              <a:t>Anaconda</a:t>
            </a:r>
          </a:p>
        </p:txBody>
      </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Techniques  Resources &amp; IT Tools</a:t>
            </a:r>
            <a:endParaRPr lang="en-US" dirty="0"/>
          </a:p>
        </p:txBody>
      </p:sp>
      <p:sp>
        <p:nvSpPr>
          <p:cNvPr id="3" name="Content Placeholder 2"/>
          <p:cNvSpPr>
            <a:spLocks noGrp="1"/>
          </p:cNvSpPr>
          <p:nvPr>
            <p:ph idx="1"/>
          </p:nvPr>
        </p:nvSpPr>
        <p:spPr/>
        <p:txBody>
          <a:bodyPr/>
          <a:lstStyle/>
          <a:p>
            <a:pPr>
              <a:buNone/>
            </a:pPr>
            <a:r>
              <a:rPr lang="en-US" b="1" dirty="0"/>
              <a:t>Resources:</a:t>
            </a:r>
          </a:p>
          <a:p>
            <a:pPr>
              <a:buNone/>
            </a:pPr>
            <a:r>
              <a:rPr lang="en-US" dirty="0"/>
              <a:t>Google Engine </a:t>
            </a:r>
          </a:p>
          <a:p>
            <a:pPr>
              <a:buNone/>
            </a:pPr>
            <a:r>
              <a:rPr lang="en-US" dirty="0"/>
              <a:t>Some important links: </a:t>
            </a:r>
          </a:p>
          <a:p>
            <a:r>
              <a:rPr lang="en-US" dirty="0">
                <a:hlinkClick r:id="rId2"/>
              </a:rPr>
              <a:t> https://www.medicalnewstoday.com/articles/183417</a:t>
            </a:r>
            <a:endParaRPr lang="en-US" dirty="0"/>
          </a:p>
          <a:p>
            <a:r>
              <a:rPr lang="en-US" dirty="0">
                <a:hlinkClick r:id="rId3"/>
              </a:rPr>
              <a:t>https://www.researchgate.net/publication/330152449_Diabetic_retinopathy_detection_through_artificial_intelligent_techniques_a_review_and_open_issues</a:t>
            </a:r>
            <a:endParaRPr lang="en-US" dirty="0"/>
          </a:p>
          <a:p>
            <a:r>
              <a:rPr lang="en-US" dirty="0">
                <a:hlinkClick r:id="rId4"/>
              </a:rPr>
              <a:t>https://www.ijeat.org/wp-content/uploads/papers/v8i6/E7835068519.pdf</a:t>
            </a:r>
            <a:endParaRPr lang="en-US" dirty="0"/>
          </a:p>
          <a:p>
            <a:endParaRPr lang="en-US" dirty="0"/>
          </a:p>
        </p:txBody>
      </p:sp>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D116B6-5377-4AA5-96ED-5B2482562ADB}"/>
              </a:ext>
            </a:extLst>
          </p:cNvPr>
          <p:cNvPicPr>
            <a:picLocks noChangeAspect="1"/>
          </p:cNvPicPr>
          <p:nvPr/>
        </p:nvPicPr>
        <p:blipFill>
          <a:blip r:embed="rId2"/>
          <a:stretch>
            <a:fillRect/>
          </a:stretch>
        </p:blipFill>
        <p:spPr>
          <a:xfrm>
            <a:off x="953633" y="613179"/>
            <a:ext cx="10550979" cy="5631641"/>
          </a:xfrm>
          <a:prstGeom prst="rect">
            <a:avLst/>
          </a:prstGeom>
        </p:spPr>
      </p:pic>
    </p:spTree>
    <p:extLst>
      <p:ext uri="{BB962C8B-B14F-4D97-AF65-F5344CB8AC3E}">
        <p14:creationId xmlns:p14="http://schemas.microsoft.com/office/powerpoint/2010/main" val="2876283760"/>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D37EF9-BCD6-4307-BF0F-F57B513B4A55}"/>
              </a:ext>
            </a:extLst>
          </p:cNvPr>
          <p:cNvPicPr>
            <a:picLocks noGrp="1" noChangeAspect="1"/>
          </p:cNvPicPr>
          <p:nvPr>
            <p:ph idx="1"/>
          </p:nvPr>
        </p:nvPicPr>
        <p:blipFill>
          <a:blip r:embed="rId2"/>
          <a:stretch>
            <a:fillRect/>
          </a:stretch>
        </p:blipFill>
        <p:spPr>
          <a:xfrm>
            <a:off x="2471738" y="642938"/>
            <a:ext cx="9286875" cy="5543550"/>
          </a:xfrm>
          <a:prstGeom prst="rect">
            <a:avLst/>
          </a:prstGeom>
        </p:spPr>
      </p:pic>
    </p:spTree>
    <p:extLst>
      <p:ext uri="{BB962C8B-B14F-4D97-AF65-F5344CB8AC3E}">
        <p14:creationId xmlns:p14="http://schemas.microsoft.com/office/powerpoint/2010/main" val="1032111804"/>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dirty="0">
                <a:solidFill>
                  <a:schemeClr val="accent1"/>
                </a:solidFill>
              </a:rPr>
              <a:t>DATASET</a:t>
            </a:r>
          </a:p>
        </p:txBody>
      </p:sp>
      <p:sp>
        <p:nvSpPr>
          <p:cNvPr id="3" name="Content Placeholder 2"/>
          <p:cNvSpPr>
            <a:spLocks noGrp="1"/>
          </p:cNvSpPr>
          <p:nvPr>
            <p:ph idx="1"/>
          </p:nvPr>
        </p:nvSpPr>
        <p:spPr>
          <a:xfrm>
            <a:off x="2589212" y="1404938"/>
            <a:ext cx="8915400" cy="4824412"/>
          </a:xfrm>
        </p:spPr>
        <p:txBody>
          <a:bodyPr/>
          <a:lstStyle/>
          <a:p>
            <a:r>
              <a:rPr lang="en-US" dirty="0"/>
              <a:t>This is an ongoing problem on </a:t>
            </a:r>
            <a:r>
              <a:rPr lang="en-US" dirty="0" err="1"/>
              <a:t>kaggle</a:t>
            </a:r>
            <a:r>
              <a:rPr lang="en-US" dirty="0"/>
              <a:t> which tries to develop a model for DR detection. </a:t>
            </a:r>
          </a:p>
          <a:p>
            <a:r>
              <a:rPr lang="en-US" dirty="0"/>
              <a:t>Data set consists of high resolution eye images and graded by trained professionals in 5 classes(0-4) which is according to below table and figure below that.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64991571"/>
              </p:ext>
            </p:extLst>
          </p:nvPr>
        </p:nvGraphicFramePr>
        <p:xfrm>
          <a:off x="4129089" y="3371852"/>
          <a:ext cx="6100762" cy="2243271"/>
        </p:xfrm>
        <a:graphic>
          <a:graphicData uri="http://schemas.openxmlformats.org/drawingml/2006/table">
            <a:tbl>
              <a:tblPr firstRow="1" firstCol="1" bandRow="1">
                <a:tableStyleId>{5C22544A-7EE6-4342-B048-85BDC9FD1C3A}</a:tableStyleId>
              </a:tblPr>
              <a:tblGrid>
                <a:gridCol w="3018406">
                  <a:extLst>
                    <a:ext uri="{9D8B030D-6E8A-4147-A177-3AD203B41FA5}">
                      <a16:colId xmlns:a16="http://schemas.microsoft.com/office/drawing/2014/main" val="20000"/>
                    </a:ext>
                  </a:extLst>
                </a:gridCol>
                <a:gridCol w="3082356">
                  <a:extLst>
                    <a:ext uri="{9D8B030D-6E8A-4147-A177-3AD203B41FA5}">
                      <a16:colId xmlns:a16="http://schemas.microsoft.com/office/drawing/2014/main" val="20001"/>
                    </a:ext>
                  </a:extLst>
                </a:gridCol>
              </a:tblGrid>
              <a:tr h="361725">
                <a:tc>
                  <a:txBody>
                    <a:bodyPr/>
                    <a:lstStyle/>
                    <a:p>
                      <a:pPr marL="0" marR="0" algn="ctr">
                        <a:lnSpc>
                          <a:spcPct val="107000"/>
                        </a:lnSpc>
                        <a:spcBef>
                          <a:spcPts val="0"/>
                        </a:spcBef>
                        <a:spcAft>
                          <a:spcPts val="0"/>
                        </a:spcAft>
                      </a:pPr>
                      <a:r>
                        <a:rPr lang="en-US" sz="1600" dirty="0">
                          <a:effectLst/>
                        </a:rPr>
                        <a:t>Class 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Meaning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1995">
                <a:tc>
                  <a:txBody>
                    <a:bodyPr/>
                    <a:lstStyle/>
                    <a:p>
                      <a:pPr marL="0" marR="0" algn="ctr">
                        <a:lnSpc>
                          <a:spcPct val="107000"/>
                        </a:lnSpc>
                        <a:spcBef>
                          <a:spcPts val="0"/>
                        </a:spcBef>
                        <a:spcAft>
                          <a:spcPts val="0"/>
                        </a:spcAft>
                      </a:pPr>
                      <a:r>
                        <a:rPr lang="en-US" sz="1400" dirty="0">
                          <a:effectLst/>
                        </a:rPr>
                        <a:t>Class  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Normal Eye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33566">
                <a:tc>
                  <a:txBody>
                    <a:bodyPr/>
                    <a:lstStyle/>
                    <a:p>
                      <a:pPr marL="0" marR="0" algn="ctr">
                        <a:lnSpc>
                          <a:spcPct val="107000"/>
                        </a:lnSpc>
                        <a:spcBef>
                          <a:spcPts val="0"/>
                        </a:spcBef>
                        <a:spcAft>
                          <a:spcPts val="0"/>
                        </a:spcAft>
                      </a:pPr>
                      <a:r>
                        <a:rPr lang="en-US" sz="1400" dirty="0">
                          <a:effectLst/>
                        </a:rPr>
                        <a:t>Class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Mild DR eye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1995">
                <a:tc>
                  <a:txBody>
                    <a:bodyPr/>
                    <a:lstStyle/>
                    <a:p>
                      <a:pPr marL="0" marR="0" algn="ctr">
                        <a:lnSpc>
                          <a:spcPct val="107000"/>
                        </a:lnSpc>
                        <a:spcBef>
                          <a:spcPts val="0"/>
                        </a:spcBef>
                        <a:spcAft>
                          <a:spcPts val="0"/>
                        </a:spcAft>
                      </a:pPr>
                      <a:r>
                        <a:rPr lang="en-US" sz="1400">
                          <a:effectLst/>
                        </a:rPr>
                        <a:t>Class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Moderate DR Eye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1995">
                <a:tc>
                  <a:txBody>
                    <a:bodyPr/>
                    <a:lstStyle/>
                    <a:p>
                      <a:pPr marL="0" marR="0" algn="ctr">
                        <a:lnSpc>
                          <a:spcPct val="107000"/>
                        </a:lnSpc>
                        <a:spcBef>
                          <a:spcPts val="0"/>
                        </a:spcBef>
                        <a:spcAft>
                          <a:spcPts val="0"/>
                        </a:spcAft>
                      </a:pPr>
                      <a:r>
                        <a:rPr lang="en-US" sz="1400">
                          <a:effectLst/>
                        </a:rPr>
                        <a:t>Class  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Severe DR eye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61995">
                <a:tc>
                  <a:txBody>
                    <a:bodyPr/>
                    <a:lstStyle/>
                    <a:p>
                      <a:pPr marL="0" marR="0" algn="ctr">
                        <a:lnSpc>
                          <a:spcPct val="107000"/>
                        </a:lnSpc>
                        <a:spcBef>
                          <a:spcPts val="0"/>
                        </a:spcBef>
                        <a:spcAft>
                          <a:spcPts val="0"/>
                        </a:spcAft>
                      </a:pPr>
                      <a:r>
                        <a:rPr lang="en-US" sz="1400">
                          <a:effectLst/>
                        </a:rPr>
                        <a:t>Class  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err="1">
                          <a:effectLst/>
                        </a:rPr>
                        <a:t>Poliferative</a:t>
                      </a:r>
                      <a:r>
                        <a:rPr lang="en-US" sz="1400" dirty="0">
                          <a:effectLst/>
                        </a:rPr>
                        <a:t> DR Eye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0784523"/>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EB8CCF93-CF00-4543-854F-DF976F2B10D6}"/>
              </a:ext>
            </a:extLst>
          </p:cNvPr>
          <p:cNvSpPr>
            <a:spLocks noGrp="1"/>
          </p:cNvSpPr>
          <p:nvPr>
            <p:ph type="ctrTitle"/>
          </p:nvPr>
        </p:nvSpPr>
        <p:spPr>
          <a:xfrm>
            <a:off x="2589213" y="4529540"/>
            <a:ext cx="8915399" cy="1162423"/>
          </a:xfrm>
        </p:spPr>
        <p:txBody>
          <a:bodyPr>
            <a:normAutofit/>
          </a:bodyPr>
          <a:lstStyle/>
          <a:p>
            <a:r>
              <a:rPr lang="en-US" dirty="0"/>
              <a:t>Data Analysis</a:t>
            </a:r>
          </a:p>
        </p:txBody>
      </p:sp>
      <p:grpSp>
        <p:nvGrpSpPr>
          <p:cNvPr id="25" name="Group 24">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629ADFF6-B25D-4916-887E-779485100BF8}"/>
              </a:ext>
            </a:extLst>
          </p:cNvPr>
          <p:cNvPicPr>
            <a:picLocks noChangeAspect="1"/>
          </p:cNvPicPr>
          <p:nvPr/>
        </p:nvPicPr>
        <p:blipFill>
          <a:blip r:embed="rId2"/>
          <a:stretch>
            <a:fillRect/>
          </a:stretch>
        </p:blipFill>
        <p:spPr>
          <a:xfrm>
            <a:off x="2589211" y="640080"/>
            <a:ext cx="8481559" cy="3884712"/>
          </a:xfrm>
          <a:prstGeom prst="rect">
            <a:avLst/>
          </a:prstGeom>
        </p:spPr>
      </p:pic>
      <p:sp>
        <p:nvSpPr>
          <p:cNvPr id="41"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696369792"/>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8626" y="495522"/>
            <a:ext cx="9008524" cy="747491"/>
          </a:xfrm>
        </p:spPr>
        <p:txBody>
          <a:bodyPr>
            <a:normAutofit/>
          </a:bodyPr>
          <a:lstStyle/>
          <a:p>
            <a:r>
              <a:rPr lang="en-US" dirty="0">
                <a:solidFill>
                  <a:schemeClr val="accent1"/>
                </a:solidFill>
              </a:rPr>
              <a:t>Eye images in 5 classes(0-4)</a:t>
            </a:r>
          </a:p>
        </p:txBody>
      </p:sp>
      <p:pic>
        <p:nvPicPr>
          <p:cNvPr id="8" name="Content Placeholder 7"/>
          <p:cNvPicPr>
            <a:picLocks noGrp="1" noChangeAspect="1"/>
          </p:cNvPicPr>
          <p:nvPr>
            <p:ph idx="1"/>
          </p:nvPr>
        </p:nvPicPr>
        <p:blipFill>
          <a:blip r:embed="rId2"/>
          <a:stretch>
            <a:fillRect/>
          </a:stretch>
        </p:blipFill>
        <p:spPr>
          <a:xfrm>
            <a:off x="3559881" y="1486251"/>
            <a:ext cx="5945363" cy="2238375"/>
          </a:xfrm>
          <a:prstGeom prst="rect">
            <a:avLst/>
          </a:prstGeom>
        </p:spPr>
      </p:pic>
      <p:pic>
        <p:nvPicPr>
          <p:cNvPr id="11" name="Picture 10"/>
          <p:cNvPicPr>
            <a:picLocks noChangeAspect="1"/>
          </p:cNvPicPr>
          <p:nvPr/>
        </p:nvPicPr>
        <p:blipFill>
          <a:blip r:embed="rId3"/>
          <a:stretch>
            <a:fillRect/>
          </a:stretch>
        </p:blipFill>
        <p:spPr>
          <a:xfrm>
            <a:off x="4510085" y="4298217"/>
            <a:ext cx="5945363" cy="1623459"/>
          </a:xfrm>
          <a:prstGeom prst="rect">
            <a:avLst/>
          </a:prstGeom>
        </p:spPr>
      </p:pic>
      <p:sp>
        <p:nvSpPr>
          <p:cNvPr id="12" name="TextBox 11"/>
          <p:cNvSpPr txBox="1"/>
          <p:nvPr/>
        </p:nvSpPr>
        <p:spPr>
          <a:xfrm>
            <a:off x="3332162" y="3683301"/>
            <a:ext cx="6626226" cy="369332"/>
          </a:xfrm>
          <a:prstGeom prst="rect">
            <a:avLst/>
          </a:prstGeom>
          <a:noFill/>
        </p:spPr>
        <p:txBody>
          <a:bodyPr wrap="square" rtlCol="0">
            <a:spAutoFit/>
          </a:bodyPr>
          <a:lstStyle/>
          <a:p>
            <a:r>
              <a:rPr lang="en-US" b="1" dirty="0"/>
              <a:t>(a) Normal eye    (b) Mild DR eye     (c) Moderate DR Eye	</a:t>
            </a:r>
            <a:endParaRPr lang="en-US" dirty="0"/>
          </a:p>
        </p:txBody>
      </p:sp>
      <p:sp>
        <p:nvSpPr>
          <p:cNvPr id="13" name="TextBox 12"/>
          <p:cNvSpPr txBox="1"/>
          <p:nvPr/>
        </p:nvSpPr>
        <p:spPr>
          <a:xfrm>
            <a:off x="4147695" y="5921676"/>
            <a:ext cx="4995159" cy="369332"/>
          </a:xfrm>
          <a:prstGeom prst="rect">
            <a:avLst/>
          </a:prstGeom>
          <a:noFill/>
        </p:spPr>
        <p:txBody>
          <a:bodyPr wrap="square" rtlCol="0">
            <a:spAutoFit/>
          </a:bodyPr>
          <a:lstStyle/>
          <a:p>
            <a:r>
              <a:rPr lang="en-US" dirty="0"/>
              <a:t> </a:t>
            </a:r>
            <a:r>
              <a:rPr lang="en-US" b="1" dirty="0"/>
              <a:t>(d) Severe DR eye    (e) </a:t>
            </a:r>
            <a:r>
              <a:rPr lang="en-US" b="1" dirty="0" err="1"/>
              <a:t>Poliferative</a:t>
            </a:r>
            <a:r>
              <a:rPr lang="en-US" b="1" dirty="0"/>
              <a:t> DR Eye</a:t>
            </a:r>
            <a:endParaRPr lang="en-US" dirty="0"/>
          </a:p>
        </p:txBody>
      </p:sp>
    </p:spTree>
    <p:extLst>
      <p:ext uri="{BB962C8B-B14F-4D97-AF65-F5344CB8AC3E}">
        <p14:creationId xmlns:p14="http://schemas.microsoft.com/office/powerpoint/2010/main" val="129276512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TECHNIQUES</a:t>
            </a:r>
          </a:p>
        </p:txBody>
      </p:sp>
      <p:sp>
        <p:nvSpPr>
          <p:cNvPr id="3" name="Content Placeholder 2"/>
          <p:cNvSpPr>
            <a:spLocks noGrp="1"/>
          </p:cNvSpPr>
          <p:nvPr>
            <p:ph idx="1"/>
          </p:nvPr>
        </p:nvSpPr>
        <p:spPr>
          <a:xfrm>
            <a:off x="2506661" y="2176462"/>
            <a:ext cx="8915400" cy="3777622"/>
          </a:xfrm>
        </p:spPr>
        <p:txBody>
          <a:bodyPr/>
          <a:lstStyle/>
          <a:p>
            <a:pPr marL="0" indent="0">
              <a:buNone/>
            </a:pPr>
            <a:r>
              <a:rPr lang="en-US" dirty="0"/>
              <a:t>Retinal imaging segmentation includes</a:t>
            </a:r>
          </a:p>
          <a:p>
            <a:r>
              <a:rPr lang="en-US" dirty="0"/>
              <a:t>Morphological processing</a:t>
            </a:r>
          </a:p>
          <a:p>
            <a:r>
              <a:rPr lang="en-US" dirty="0"/>
              <a:t>Threshold</a:t>
            </a:r>
          </a:p>
          <a:p>
            <a:r>
              <a:rPr lang="en-US" dirty="0"/>
              <a:t>Edge detection</a:t>
            </a:r>
          </a:p>
          <a:p>
            <a:r>
              <a:rPr lang="en-US" dirty="0"/>
              <a:t>Adaptive histogram Equalization</a:t>
            </a:r>
          </a:p>
          <a:p>
            <a:endParaRPr lang="en-US" dirty="0"/>
          </a:p>
        </p:txBody>
      </p:sp>
    </p:spTree>
    <p:extLst>
      <p:ext uri="{BB962C8B-B14F-4D97-AF65-F5344CB8AC3E}">
        <p14:creationId xmlns:p14="http://schemas.microsoft.com/office/powerpoint/2010/main" val="12485346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188" y="1666875"/>
            <a:ext cx="8915400" cy="3848100"/>
          </a:xfrm>
        </p:spPr>
        <p:txBody>
          <a:bodyPr/>
          <a:lstStyle/>
          <a:p>
            <a:endParaRPr lang="en-US" dirty="0">
              <a:solidFill>
                <a:schemeClr val="tx1"/>
              </a:solidFill>
              <a:latin typeface="Adobe Devanagari" panose="02040503050201020203" pitchFamily="18" charset="0"/>
              <a:cs typeface="Adobe Devanagari" panose="02040503050201020203" pitchFamily="18" charset="0"/>
            </a:endParaRPr>
          </a:p>
        </p:txBody>
      </p:sp>
      <p:sp>
        <p:nvSpPr>
          <p:cNvPr id="3" name="Text Placeholder 2"/>
          <p:cNvSpPr>
            <a:spLocks noGrp="1"/>
          </p:cNvSpPr>
          <p:nvPr>
            <p:ph type="body" sz="half" idx="2"/>
          </p:nvPr>
        </p:nvSpPr>
        <p:spPr>
          <a:xfrm>
            <a:off x="2389188" y="752475"/>
            <a:ext cx="8915400" cy="729622"/>
          </a:xfrm>
        </p:spPr>
        <p:txBody>
          <a:bodyPr>
            <a:normAutofit/>
          </a:bodyPr>
          <a:lstStyle/>
          <a:p>
            <a:r>
              <a:rPr lang="en-US" sz="3200" dirty="0">
                <a:solidFill>
                  <a:schemeClr val="accent1"/>
                </a:solidFill>
                <a:latin typeface="Adobe Devanagari" panose="02040503050201020203" pitchFamily="18" charset="0"/>
                <a:cs typeface="Adobe Devanagari" panose="02040503050201020203" pitchFamily="18" charset="0"/>
              </a:rPr>
              <a:t>GROUP  MEMBERS</a:t>
            </a:r>
          </a:p>
        </p:txBody>
      </p:sp>
      <p:graphicFrame>
        <p:nvGraphicFramePr>
          <p:cNvPr id="5" name="Table 4"/>
          <p:cNvGraphicFramePr>
            <a:graphicFrameLocks noGrp="1"/>
          </p:cNvGraphicFramePr>
          <p:nvPr>
            <p:extLst>
              <p:ext uri="{D42A27DB-BD31-4B8C-83A1-F6EECF244321}">
                <p14:modId xmlns:p14="http://schemas.microsoft.com/office/powerpoint/2010/main" val="1964789291"/>
              </p:ext>
            </p:extLst>
          </p:nvPr>
        </p:nvGraphicFramePr>
        <p:xfrm>
          <a:off x="2514600" y="2088092"/>
          <a:ext cx="8396289" cy="3284008"/>
        </p:xfrm>
        <a:graphic>
          <a:graphicData uri="http://schemas.openxmlformats.org/drawingml/2006/table">
            <a:tbl>
              <a:tblPr firstRow="1" bandRow="1">
                <a:tableStyleId>{5C22544A-7EE6-4342-B048-85BDC9FD1C3A}</a:tableStyleId>
              </a:tblPr>
              <a:tblGrid>
                <a:gridCol w="728663">
                  <a:extLst>
                    <a:ext uri="{9D8B030D-6E8A-4147-A177-3AD203B41FA5}">
                      <a16:colId xmlns:a16="http://schemas.microsoft.com/office/drawing/2014/main" val="20000"/>
                    </a:ext>
                  </a:extLst>
                </a:gridCol>
                <a:gridCol w="3469482">
                  <a:extLst>
                    <a:ext uri="{9D8B030D-6E8A-4147-A177-3AD203B41FA5}">
                      <a16:colId xmlns:a16="http://schemas.microsoft.com/office/drawing/2014/main" val="20001"/>
                    </a:ext>
                  </a:extLst>
                </a:gridCol>
                <a:gridCol w="2099072">
                  <a:extLst>
                    <a:ext uri="{9D8B030D-6E8A-4147-A177-3AD203B41FA5}">
                      <a16:colId xmlns:a16="http://schemas.microsoft.com/office/drawing/2014/main" val="20002"/>
                    </a:ext>
                  </a:extLst>
                </a:gridCol>
                <a:gridCol w="2099072">
                  <a:extLst>
                    <a:ext uri="{9D8B030D-6E8A-4147-A177-3AD203B41FA5}">
                      <a16:colId xmlns:a16="http://schemas.microsoft.com/office/drawing/2014/main" val="20003"/>
                    </a:ext>
                  </a:extLst>
                </a:gridCol>
              </a:tblGrid>
              <a:tr h="821002">
                <a:tc>
                  <a:txBody>
                    <a:bodyPr/>
                    <a:lstStyle/>
                    <a:p>
                      <a:r>
                        <a:rPr lang="en-US" dirty="0" err="1"/>
                        <a:t>S.No</a:t>
                      </a:r>
                      <a:endParaRPr lang="en-US" dirty="0"/>
                    </a:p>
                  </a:txBody>
                  <a:tcPr/>
                </a:tc>
                <a:tc>
                  <a:txBody>
                    <a:bodyPr/>
                    <a:lstStyle/>
                    <a:p>
                      <a:r>
                        <a:rPr lang="en-US" dirty="0"/>
                        <a:t>Name</a:t>
                      </a:r>
                    </a:p>
                  </a:txBody>
                  <a:tcPr/>
                </a:tc>
                <a:tc>
                  <a:txBody>
                    <a:bodyPr/>
                    <a:lstStyle/>
                    <a:p>
                      <a:r>
                        <a:rPr lang="en-US" dirty="0"/>
                        <a:t>Roll  No.</a:t>
                      </a:r>
                    </a:p>
                  </a:txBody>
                  <a:tcPr/>
                </a:tc>
                <a:tc>
                  <a:txBody>
                    <a:bodyPr/>
                    <a:lstStyle/>
                    <a:p>
                      <a:r>
                        <a:rPr lang="en-US" dirty="0"/>
                        <a:t>CGPA</a:t>
                      </a:r>
                    </a:p>
                  </a:txBody>
                  <a:tcPr/>
                </a:tc>
                <a:extLst>
                  <a:ext uri="{0D108BD9-81ED-4DB2-BD59-A6C34878D82A}">
                    <a16:rowId xmlns:a16="http://schemas.microsoft.com/office/drawing/2014/main" val="10000"/>
                  </a:ext>
                </a:extLst>
              </a:tr>
              <a:tr h="821002">
                <a:tc>
                  <a:txBody>
                    <a:bodyPr/>
                    <a:lstStyle/>
                    <a:p>
                      <a:r>
                        <a:rPr lang="en-US" dirty="0"/>
                        <a:t>1.</a:t>
                      </a:r>
                    </a:p>
                  </a:txBody>
                  <a:tcPr/>
                </a:tc>
                <a:tc>
                  <a:txBody>
                    <a:bodyPr/>
                    <a:lstStyle/>
                    <a:p>
                      <a:r>
                        <a:rPr lang="en-US" dirty="0" err="1"/>
                        <a:t>Afnan</a:t>
                      </a:r>
                      <a:r>
                        <a:rPr lang="en-US" baseline="0" dirty="0"/>
                        <a:t>  Amin</a:t>
                      </a:r>
                      <a:endParaRPr lang="en-US" dirty="0"/>
                    </a:p>
                  </a:txBody>
                  <a:tcPr/>
                </a:tc>
                <a:tc>
                  <a:txBody>
                    <a:bodyPr/>
                    <a:lstStyle/>
                    <a:p>
                      <a:r>
                        <a:rPr lang="en-US" dirty="0"/>
                        <a:t>CS-104</a:t>
                      </a:r>
                    </a:p>
                  </a:txBody>
                  <a:tcPr/>
                </a:tc>
                <a:tc>
                  <a:txBody>
                    <a:bodyPr/>
                    <a:lstStyle/>
                    <a:p>
                      <a:r>
                        <a:rPr lang="en-US" dirty="0"/>
                        <a:t>3.67</a:t>
                      </a:r>
                    </a:p>
                  </a:txBody>
                  <a:tcPr/>
                </a:tc>
                <a:extLst>
                  <a:ext uri="{0D108BD9-81ED-4DB2-BD59-A6C34878D82A}">
                    <a16:rowId xmlns:a16="http://schemas.microsoft.com/office/drawing/2014/main" val="10001"/>
                  </a:ext>
                </a:extLst>
              </a:tr>
              <a:tr h="821002">
                <a:tc>
                  <a:txBody>
                    <a:bodyPr/>
                    <a:lstStyle/>
                    <a:p>
                      <a:r>
                        <a:rPr lang="en-US" dirty="0"/>
                        <a:t>2.</a:t>
                      </a:r>
                    </a:p>
                  </a:txBody>
                  <a:tcPr/>
                </a:tc>
                <a:tc>
                  <a:txBody>
                    <a:bodyPr/>
                    <a:lstStyle/>
                    <a:p>
                      <a:r>
                        <a:rPr lang="en-US" dirty="0" err="1"/>
                        <a:t>Aasia</a:t>
                      </a:r>
                      <a:r>
                        <a:rPr lang="en-US" dirty="0"/>
                        <a:t> Batool</a:t>
                      </a:r>
                    </a:p>
                  </a:txBody>
                  <a:tcPr/>
                </a:tc>
                <a:tc>
                  <a:txBody>
                    <a:bodyPr/>
                    <a:lstStyle/>
                    <a:p>
                      <a:r>
                        <a:rPr lang="en-US" dirty="0"/>
                        <a:t>CS-073</a:t>
                      </a:r>
                    </a:p>
                  </a:txBody>
                  <a:tcPr/>
                </a:tc>
                <a:tc>
                  <a:txBody>
                    <a:bodyPr/>
                    <a:lstStyle/>
                    <a:p>
                      <a:r>
                        <a:rPr lang="en-US" dirty="0"/>
                        <a:t>3.534</a:t>
                      </a:r>
                    </a:p>
                  </a:txBody>
                  <a:tcPr/>
                </a:tc>
                <a:extLst>
                  <a:ext uri="{0D108BD9-81ED-4DB2-BD59-A6C34878D82A}">
                    <a16:rowId xmlns:a16="http://schemas.microsoft.com/office/drawing/2014/main" val="10002"/>
                  </a:ext>
                </a:extLst>
              </a:tr>
              <a:tr h="821002">
                <a:tc>
                  <a:txBody>
                    <a:bodyPr/>
                    <a:lstStyle/>
                    <a:p>
                      <a:r>
                        <a:rPr lang="en-US" dirty="0"/>
                        <a:t>3.</a:t>
                      </a:r>
                    </a:p>
                  </a:txBody>
                  <a:tcPr/>
                </a:tc>
                <a:tc>
                  <a:txBody>
                    <a:bodyPr/>
                    <a:lstStyle/>
                    <a:p>
                      <a:r>
                        <a:rPr lang="en-US" dirty="0" err="1"/>
                        <a:t>Bushra</a:t>
                      </a:r>
                      <a:r>
                        <a:rPr lang="en-US" baseline="0" dirty="0"/>
                        <a:t> </a:t>
                      </a:r>
                      <a:r>
                        <a:rPr lang="en-US" baseline="0" dirty="0" err="1"/>
                        <a:t>Najam</a:t>
                      </a:r>
                      <a:endParaRPr lang="en-US" dirty="0"/>
                    </a:p>
                  </a:txBody>
                  <a:tcPr/>
                </a:tc>
                <a:tc>
                  <a:txBody>
                    <a:bodyPr/>
                    <a:lstStyle/>
                    <a:p>
                      <a:r>
                        <a:rPr lang="en-US" dirty="0"/>
                        <a:t>CS-111</a:t>
                      </a:r>
                    </a:p>
                  </a:txBody>
                  <a:tcPr/>
                </a:tc>
                <a:tc>
                  <a:txBody>
                    <a:bodyPr/>
                    <a:lstStyle/>
                    <a:p>
                      <a:r>
                        <a:rPr lang="en-US" dirty="0"/>
                        <a:t>3.3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5970199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D791A4-EC96-42DA-AA8C-2C7692357B4F}"/>
              </a:ext>
            </a:extLst>
          </p:cNvPr>
          <p:cNvPicPr>
            <a:picLocks noChangeAspect="1"/>
          </p:cNvPicPr>
          <p:nvPr/>
        </p:nvPicPr>
        <p:blipFill rotWithShape="1">
          <a:blip r:embed="rId2">
            <a:alphaModFix amt="40000"/>
          </a:blip>
          <a:srcRect l="12077" r="1459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009976624"/>
      </p:ext>
    </p:extLst>
  </p:cSld>
  <p:clrMapOvr>
    <a:overrideClrMapping bg1="dk1" tx1="lt1" bg2="dk2" tx2="lt2" accent1="accent1" accent2="accent2" accent3="accent3" accent4="accent4" accent5="accent5" accent6="accent6" hlink="hlink" folHlink="folHlink"/>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0CDB95-4877-4FC9-98C7-D44F15E807DC}"/>
              </a:ext>
            </a:extLst>
          </p:cNvPr>
          <p:cNvPicPr>
            <a:picLocks noGrp="1" noChangeAspect="1"/>
          </p:cNvPicPr>
          <p:nvPr>
            <p:ph idx="1"/>
          </p:nvPr>
        </p:nvPicPr>
        <p:blipFill>
          <a:blip r:embed="rId2"/>
          <a:stretch>
            <a:fillRect/>
          </a:stretch>
        </p:blipFill>
        <p:spPr>
          <a:xfrm>
            <a:off x="3057978" y="1176338"/>
            <a:ext cx="7406370" cy="3778250"/>
          </a:xfrm>
          <a:prstGeom prst="rect">
            <a:avLst/>
          </a:prstGeom>
        </p:spPr>
      </p:pic>
    </p:spTree>
    <p:extLst>
      <p:ext uri="{BB962C8B-B14F-4D97-AF65-F5344CB8AC3E}">
        <p14:creationId xmlns:p14="http://schemas.microsoft.com/office/powerpoint/2010/main" val="21942145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672708-E75B-40E6-83E4-996052909279}"/>
              </a:ext>
            </a:extLst>
          </p:cNvPr>
          <p:cNvPicPr>
            <a:picLocks noGrp="1" noChangeAspect="1"/>
          </p:cNvPicPr>
          <p:nvPr>
            <p:ph idx="1"/>
          </p:nvPr>
        </p:nvPicPr>
        <p:blipFill>
          <a:blip r:embed="rId2"/>
          <a:stretch>
            <a:fillRect/>
          </a:stretch>
        </p:blipFill>
        <p:spPr>
          <a:xfrm>
            <a:off x="1791222" y="904874"/>
            <a:ext cx="9453041" cy="4867275"/>
          </a:xfrm>
          <a:prstGeom prst="rect">
            <a:avLst/>
          </a:prstGeom>
        </p:spPr>
      </p:pic>
    </p:spTree>
    <p:extLst>
      <p:ext uri="{BB962C8B-B14F-4D97-AF65-F5344CB8AC3E}">
        <p14:creationId xmlns:p14="http://schemas.microsoft.com/office/powerpoint/2010/main" val="273142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BA61-7B39-4539-9BC0-CB4CF4F32C5F}"/>
              </a:ext>
            </a:extLst>
          </p:cNvPr>
          <p:cNvSpPr>
            <a:spLocks noGrp="1"/>
          </p:cNvSpPr>
          <p:nvPr>
            <p:ph type="title"/>
          </p:nvPr>
        </p:nvSpPr>
        <p:spPr/>
        <p:txBody>
          <a:bodyPr/>
          <a:lstStyle/>
          <a:p>
            <a:r>
              <a:rPr lang="en-US" dirty="0"/>
              <a:t>Heat Map on Images</a:t>
            </a:r>
          </a:p>
        </p:txBody>
      </p:sp>
      <p:sp>
        <p:nvSpPr>
          <p:cNvPr id="3" name="Content Placeholder 2">
            <a:extLst>
              <a:ext uri="{FF2B5EF4-FFF2-40B4-BE49-F238E27FC236}">
                <a16:creationId xmlns:a16="http://schemas.microsoft.com/office/drawing/2014/main" id="{459D0CFA-70BE-4F67-AC39-4185C760E8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F4F686A-1930-4759-9A54-9CA5A53F9194}"/>
              </a:ext>
            </a:extLst>
          </p:cNvPr>
          <p:cNvPicPr>
            <a:picLocks noChangeAspect="1"/>
          </p:cNvPicPr>
          <p:nvPr/>
        </p:nvPicPr>
        <p:blipFill>
          <a:blip r:embed="rId2"/>
          <a:stretch>
            <a:fillRect/>
          </a:stretch>
        </p:blipFill>
        <p:spPr>
          <a:xfrm>
            <a:off x="1600200" y="1657412"/>
            <a:ext cx="10352314" cy="4576477"/>
          </a:xfrm>
          <a:prstGeom prst="rect">
            <a:avLst/>
          </a:prstGeom>
        </p:spPr>
      </p:pic>
    </p:spTree>
    <p:extLst>
      <p:ext uri="{BB962C8B-B14F-4D97-AF65-F5344CB8AC3E}">
        <p14:creationId xmlns:p14="http://schemas.microsoft.com/office/powerpoint/2010/main" val="41030800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0"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1"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2"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3"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5"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6"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8"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9"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10"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11"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3" name="Group 112">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14"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5"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6"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7"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8"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9"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20"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21"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2"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3"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4"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5"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7" name="Rectangle 126">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9"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49FAC4B6-F00C-4B07-9BAD-5BA260F6E912}"/>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Vgg-19 Architecture</a:t>
            </a:r>
          </a:p>
        </p:txBody>
      </p:sp>
      <p:sp>
        <p:nvSpPr>
          <p:cNvPr id="131" name="Rectangle 130">
            <a:extLst>
              <a:ext uri="{FF2B5EF4-FFF2-40B4-BE49-F238E27FC236}">
                <a16:creationId xmlns:a16="http://schemas.microsoft.com/office/drawing/2014/main" id="{EB5C3393-A22B-412F-84D0-6AE46F6C2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34963"/>
            <a:ext cx="8915400" cy="3851831"/>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 on a white background&#10;&#10;Description automatically generated">
            <a:extLst>
              <a:ext uri="{FF2B5EF4-FFF2-40B4-BE49-F238E27FC236}">
                <a16:creationId xmlns:a16="http://schemas.microsoft.com/office/drawing/2014/main" id="{BAB8EA59-6989-4829-A939-E40BBE21C2B7}"/>
              </a:ext>
            </a:extLst>
          </p:cNvPr>
          <p:cNvPicPr>
            <a:picLocks noChangeAspect="1"/>
          </p:cNvPicPr>
          <p:nvPr/>
        </p:nvPicPr>
        <p:blipFill>
          <a:blip r:embed="rId2"/>
          <a:stretch>
            <a:fillRect/>
          </a:stretch>
        </p:blipFill>
        <p:spPr>
          <a:xfrm>
            <a:off x="2543278" y="428625"/>
            <a:ext cx="9180819" cy="4228187"/>
          </a:xfrm>
          <a:prstGeom prst="rect">
            <a:avLst/>
          </a:prstGeom>
        </p:spPr>
      </p:pic>
    </p:spTree>
    <p:extLst>
      <p:ext uri="{BB962C8B-B14F-4D97-AF65-F5344CB8AC3E}">
        <p14:creationId xmlns:p14="http://schemas.microsoft.com/office/powerpoint/2010/main" val="20041221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066" y="364567"/>
            <a:ext cx="8748434" cy="1846659"/>
          </a:xfrm>
        </p:spPr>
        <p:txBody>
          <a:bodyPr/>
          <a:lstStyle/>
          <a:p>
            <a:pPr algn="ctr"/>
            <a:r>
              <a:rPr lang="en-US" u="none" dirty="0">
                <a:solidFill>
                  <a:schemeClr val="accent1"/>
                </a:solidFill>
              </a:rPr>
              <a:t>DenseNet-121</a:t>
            </a:r>
            <a:br>
              <a:rPr lang="en-US" u="none" dirty="0">
                <a:solidFill>
                  <a:schemeClr val="accent1"/>
                </a:solidFill>
              </a:rPr>
            </a:br>
            <a:r>
              <a:rPr lang="en-US" u="none" dirty="0">
                <a:solidFill>
                  <a:schemeClr val="accent1"/>
                </a:solidFill>
              </a:rPr>
              <a:t>Model for image classification</a:t>
            </a:r>
          </a:p>
        </p:txBody>
      </p:sp>
      <p:sp>
        <p:nvSpPr>
          <p:cNvPr id="3" name="Text Placeholder 2"/>
          <p:cNvSpPr>
            <a:spLocks noGrp="1"/>
          </p:cNvSpPr>
          <p:nvPr>
            <p:ph type="body" idx="1"/>
          </p:nvPr>
        </p:nvSpPr>
        <p:spPr>
          <a:xfrm>
            <a:off x="1817014" y="1839751"/>
            <a:ext cx="8497570" cy="1903574"/>
          </a:xfrm>
        </p:spPr>
        <p:txBody>
          <a:bodyPr>
            <a:normAutofit/>
          </a:bodyPr>
          <a:lstStyle/>
          <a:p>
            <a:pPr marL="457200" indent="-457200" algn="just">
              <a:buFont typeface="Arial" panose="020B0604020202020204" pitchFamily="34" charset="0"/>
              <a:buChar char="•"/>
            </a:pPr>
            <a:r>
              <a:rPr lang="en-US" sz="2000" dirty="0"/>
              <a:t>Connects each layer to every other layer in the feed forward fashion.</a:t>
            </a:r>
          </a:p>
          <a:p>
            <a:pPr marL="457200" indent="-457200" algn="just">
              <a:buFont typeface="Arial" panose="020B0604020202020204" pitchFamily="34" charset="0"/>
              <a:buChar char="•"/>
            </a:pPr>
            <a:r>
              <a:rPr lang="en-US" sz="2000" dirty="0"/>
              <a:t>Concatenating feature-maps learned by different layers increases variation in the input of subsequent layers and improves efficiency.</a:t>
            </a:r>
          </a:p>
          <a:p>
            <a:pPr marL="457200" indent="-457200" algn="just">
              <a:buFont typeface="Arial" panose="020B0604020202020204" pitchFamily="34" charset="0"/>
              <a:buChar char="•"/>
            </a:pPr>
            <a:endParaRPr lang="en-US" sz="2000" dirty="0"/>
          </a:p>
          <a:p>
            <a:pPr marL="457200" indent="-457200" algn="just">
              <a:buFont typeface="Arial" panose="020B0604020202020204" pitchFamily="34" charset="0"/>
              <a:buChar char="•"/>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14" y="3581400"/>
            <a:ext cx="9144000" cy="2209662"/>
          </a:xfrm>
          <a:prstGeom prst="rect">
            <a:avLst/>
          </a:prstGeom>
        </p:spPr>
      </p:pic>
    </p:spTree>
    <p:extLst>
      <p:ext uri="{BB962C8B-B14F-4D97-AF65-F5344CB8AC3E}">
        <p14:creationId xmlns:p14="http://schemas.microsoft.com/office/powerpoint/2010/main" val="1208270348"/>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DenseNet-121</a:t>
            </a:r>
          </a:p>
        </p:txBody>
      </p:sp>
      <p:sp>
        <p:nvSpPr>
          <p:cNvPr id="3" name="Content Placeholder 2"/>
          <p:cNvSpPr>
            <a:spLocks noGrp="1"/>
          </p:cNvSpPr>
          <p:nvPr>
            <p:ph idx="1"/>
          </p:nvPr>
        </p:nvSpPr>
        <p:spPr>
          <a:xfrm>
            <a:off x="2589212" y="1433513"/>
            <a:ext cx="8915400" cy="3777622"/>
          </a:xfrm>
        </p:spPr>
        <p:txBody>
          <a:bodyPr/>
          <a:lstStyle/>
          <a:p>
            <a:r>
              <a:rPr lang="en-US" dirty="0" err="1"/>
              <a:t>Input_image_size</a:t>
            </a:r>
            <a:r>
              <a:rPr lang="en-US" dirty="0"/>
              <a:t> (224,224,3)     Growth Rate=32   Dense  Block=4</a:t>
            </a:r>
          </a:p>
          <a:p>
            <a:endParaRPr lang="en-US" dirty="0"/>
          </a:p>
        </p:txBody>
      </p:sp>
      <p:pic>
        <p:nvPicPr>
          <p:cNvPr id="5" name="Picture 4"/>
          <p:cNvPicPr>
            <a:picLocks noChangeAspect="1"/>
          </p:cNvPicPr>
          <p:nvPr/>
        </p:nvPicPr>
        <p:blipFill>
          <a:blip r:embed="rId2"/>
          <a:stretch>
            <a:fillRect/>
          </a:stretch>
        </p:blipFill>
        <p:spPr>
          <a:xfrm>
            <a:off x="2589212" y="2261514"/>
            <a:ext cx="7697788" cy="3339185"/>
          </a:xfrm>
          <a:prstGeom prst="rect">
            <a:avLst/>
          </a:prstGeom>
        </p:spPr>
      </p:pic>
    </p:spTree>
    <p:extLst>
      <p:ext uri="{BB962C8B-B14F-4D97-AF65-F5344CB8AC3E}">
        <p14:creationId xmlns:p14="http://schemas.microsoft.com/office/powerpoint/2010/main" val="3530166029"/>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525" y="624110"/>
            <a:ext cx="8911687" cy="933228"/>
          </a:xfrm>
        </p:spPr>
        <p:txBody>
          <a:bodyPr/>
          <a:lstStyle/>
          <a:p>
            <a:r>
              <a:rPr lang="en-US" dirty="0"/>
              <a:t>    </a:t>
            </a:r>
            <a:r>
              <a:rPr lang="en-US" dirty="0">
                <a:solidFill>
                  <a:schemeClr val="accent1"/>
                </a:solidFill>
              </a:rPr>
              <a:t>Project  Planning &amp;  Scheduling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0026" y="1936750"/>
            <a:ext cx="8637050" cy="3392488"/>
          </a:xfrm>
        </p:spPr>
      </p:pic>
    </p:spTree>
    <p:extLst>
      <p:ext uri="{BB962C8B-B14F-4D97-AF65-F5344CB8AC3E}">
        <p14:creationId xmlns:p14="http://schemas.microsoft.com/office/powerpoint/2010/main" val="3671326128"/>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33215"/>
          </a:xfrm>
        </p:spPr>
        <p:txBody>
          <a:bodyPr/>
          <a:lstStyle/>
          <a:p>
            <a:r>
              <a:rPr lang="en-US" dirty="0">
                <a:solidFill>
                  <a:schemeClr val="accent1"/>
                </a:solidFill>
              </a:rPr>
              <a:t>PROGRESS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474" y="1719171"/>
            <a:ext cx="8915400" cy="2292531"/>
          </a:xfrm>
        </p:spPr>
      </p:pic>
    </p:spTree>
    <p:extLst>
      <p:ext uri="{BB962C8B-B14F-4D97-AF65-F5344CB8AC3E}">
        <p14:creationId xmlns:p14="http://schemas.microsoft.com/office/powerpoint/2010/main" val="1276486642"/>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RESULTS</a:t>
            </a:r>
          </a:p>
        </p:txBody>
      </p:sp>
      <p:sp>
        <p:nvSpPr>
          <p:cNvPr id="3" name="Content Placeholder 2"/>
          <p:cNvSpPr>
            <a:spLocks noGrp="1"/>
          </p:cNvSpPr>
          <p:nvPr>
            <p:ph idx="1"/>
          </p:nvPr>
        </p:nvSpPr>
        <p:spPr>
          <a:xfrm>
            <a:off x="2374899" y="1733550"/>
            <a:ext cx="8915400" cy="3777622"/>
          </a:xfrm>
        </p:spPr>
        <p:txBody>
          <a:bodyPr/>
          <a:lstStyle/>
          <a:p>
            <a:r>
              <a:rPr lang="en-US" dirty="0"/>
              <a:t>By using 5000+ images as training input ,we got these results on classification.</a:t>
            </a:r>
          </a:p>
          <a:p>
            <a:r>
              <a:rPr lang="en-US" dirty="0"/>
              <a:t>In this way we got descent results for our analysis. It gives around 96%accuracy in the results. </a:t>
            </a:r>
          </a:p>
        </p:txBody>
      </p:sp>
    </p:spTree>
    <p:extLst>
      <p:ext uri="{BB962C8B-B14F-4D97-AF65-F5344CB8AC3E}">
        <p14:creationId xmlns:p14="http://schemas.microsoft.com/office/powerpoint/2010/main" val="3053447097"/>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54434"/>
            <a:ext cx="6126163" cy="711200"/>
          </a:xfrm>
        </p:spPr>
        <p:txBody>
          <a:bodyPr>
            <a:normAutofit/>
          </a:bodyPr>
          <a:lstStyle/>
          <a:p>
            <a:r>
              <a:rPr lang="en-US" sz="2800" dirty="0">
                <a:solidFill>
                  <a:schemeClr val="accent1"/>
                </a:solidFill>
              </a:rPr>
              <a:t>PREVALENCE</a:t>
            </a:r>
          </a:p>
        </p:txBody>
      </p:sp>
      <p:pic>
        <p:nvPicPr>
          <p:cNvPr id="5" name="Content Placeholder 4"/>
          <p:cNvPicPr>
            <a:picLocks noGrp="1" noChangeAspect="1"/>
          </p:cNvPicPr>
          <p:nvPr>
            <p:ph idx="1"/>
          </p:nvPr>
        </p:nvPicPr>
        <p:blipFill>
          <a:blip r:embed="rId2"/>
          <a:stretch>
            <a:fillRect/>
          </a:stretch>
        </p:blipFill>
        <p:spPr>
          <a:xfrm>
            <a:off x="8915400" y="710034"/>
            <a:ext cx="2589213" cy="4887070"/>
          </a:xfrm>
          <a:prstGeom prst="rect">
            <a:avLst/>
          </a:prstGeom>
        </p:spPr>
      </p:pic>
      <p:sp>
        <p:nvSpPr>
          <p:cNvPr id="4" name="Text Placeholder 3"/>
          <p:cNvSpPr>
            <a:spLocks noGrp="1"/>
          </p:cNvSpPr>
          <p:nvPr>
            <p:ph type="body" sz="half" idx="2"/>
          </p:nvPr>
        </p:nvSpPr>
        <p:spPr>
          <a:xfrm>
            <a:off x="2589212" y="1357313"/>
            <a:ext cx="6126163" cy="4503736"/>
          </a:xfrm>
        </p:spPr>
        <p:txBody>
          <a:bodyPr>
            <a:normAutofit/>
          </a:bodyPr>
          <a:lstStyle/>
          <a:p>
            <a:pPr marL="355600" marR="723265" indent="-342900" algn="just">
              <a:lnSpc>
                <a:spcPct val="110100"/>
              </a:lnSpc>
              <a:spcBef>
                <a:spcPts val="95"/>
              </a:spcBef>
              <a:buFont typeface="Arial"/>
              <a:buChar char="•"/>
              <a:tabLst>
                <a:tab pos="355600" algn="l"/>
              </a:tabLst>
            </a:pPr>
            <a:r>
              <a:rPr lang="en-US" sz="1800" spc="-5" dirty="0">
                <a:latin typeface="Calibri"/>
                <a:cs typeface="Calibri"/>
              </a:rPr>
              <a:t>The </a:t>
            </a:r>
            <a:r>
              <a:rPr lang="en-US" sz="1800" spc="-10" dirty="0">
                <a:latin typeface="Calibri"/>
                <a:cs typeface="Calibri"/>
              </a:rPr>
              <a:t>total </a:t>
            </a:r>
            <a:r>
              <a:rPr lang="en-US" sz="1800" dirty="0">
                <a:latin typeface="Calibri"/>
                <a:cs typeface="Calibri"/>
              </a:rPr>
              <a:t>number </a:t>
            </a:r>
            <a:r>
              <a:rPr lang="en-US" sz="1800" spc="-5" dirty="0">
                <a:latin typeface="Calibri"/>
                <a:cs typeface="Calibri"/>
              </a:rPr>
              <a:t>of people with </a:t>
            </a:r>
            <a:r>
              <a:rPr lang="en-US" sz="1800" spc="-10" dirty="0">
                <a:latin typeface="Calibri"/>
                <a:cs typeface="Calibri"/>
              </a:rPr>
              <a:t>diabetes </a:t>
            </a:r>
            <a:r>
              <a:rPr lang="en-US" sz="1800" dirty="0">
                <a:latin typeface="Calibri"/>
                <a:cs typeface="Calibri"/>
              </a:rPr>
              <a:t>is  </a:t>
            </a:r>
            <a:r>
              <a:rPr lang="en-US" sz="1800" spc="-10" dirty="0">
                <a:latin typeface="Calibri"/>
                <a:cs typeface="Calibri"/>
              </a:rPr>
              <a:t>projected to </a:t>
            </a:r>
            <a:r>
              <a:rPr lang="en-US" sz="1800" spc="-5" dirty="0">
                <a:latin typeface="Calibri"/>
                <a:cs typeface="Calibri"/>
              </a:rPr>
              <a:t>rise </a:t>
            </a:r>
            <a:r>
              <a:rPr lang="en-US" sz="1800" spc="-15" dirty="0">
                <a:latin typeface="Calibri"/>
                <a:cs typeface="Calibri"/>
              </a:rPr>
              <a:t>from </a:t>
            </a:r>
            <a:r>
              <a:rPr lang="en-US" sz="1800" dirty="0">
                <a:latin typeface="Calibri"/>
                <a:cs typeface="Calibri"/>
              </a:rPr>
              <a:t>285 </a:t>
            </a:r>
            <a:r>
              <a:rPr lang="en-US" sz="1800" spc="-5" dirty="0">
                <a:latin typeface="Calibri"/>
                <a:cs typeface="Calibri"/>
              </a:rPr>
              <a:t>million </a:t>
            </a:r>
            <a:r>
              <a:rPr lang="en-US" sz="1800" dirty="0">
                <a:latin typeface="Calibri"/>
                <a:cs typeface="Calibri"/>
              </a:rPr>
              <a:t>in 2010 </a:t>
            </a:r>
            <a:r>
              <a:rPr lang="en-US" sz="1800" spc="-10" dirty="0">
                <a:latin typeface="Calibri"/>
                <a:cs typeface="Calibri"/>
              </a:rPr>
              <a:t>to  </a:t>
            </a:r>
            <a:r>
              <a:rPr lang="en-US" sz="1800" dirty="0">
                <a:latin typeface="Calibri"/>
                <a:cs typeface="Calibri"/>
              </a:rPr>
              <a:t>439 </a:t>
            </a:r>
            <a:r>
              <a:rPr lang="en-US" sz="1800" spc="-5" dirty="0">
                <a:latin typeface="Calibri"/>
                <a:cs typeface="Calibri"/>
              </a:rPr>
              <a:t>million </a:t>
            </a:r>
            <a:r>
              <a:rPr lang="en-US" sz="1800" dirty="0">
                <a:latin typeface="Calibri"/>
                <a:cs typeface="Calibri"/>
              </a:rPr>
              <a:t>in</a:t>
            </a:r>
            <a:r>
              <a:rPr lang="en-US" sz="1800" spc="-15" dirty="0">
                <a:latin typeface="Calibri"/>
                <a:cs typeface="Calibri"/>
              </a:rPr>
              <a:t> </a:t>
            </a:r>
            <a:r>
              <a:rPr lang="en-US" sz="1800" dirty="0">
                <a:latin typeface="Calibri"/>
                <a:cs typeface="Calibri"/>
              </a:rPr>
              <a:t>2030.</a:t>
            </a:r>
          </a:p>
          <a:p>
            <a:pPr>
              <a:lnSpc>
                <a:spcPct val="100000"/>
              </a:lnSpc>
              <a:spcBef>
                <a:spcPts val="35"/>
              </a:spcBef>
              <a:buFont typeface="Arial"/>
              <a:buChar char="•"/>
            </a:pPr>
            <a:endParaRPr lang="en-US" sz="1800" dirty="0">
              <a:latin typeface="Calibri"/>
              <a:cs typeface="Calibri"/>
            </a:endParaRPr>
          </a:p>
          <a:p>
            <a:pPr marL="355600" marR="5080" indent="-342900">
              <a:lnSpc>
                <a:spcPts val="2160"/>
              </a:lnSpc>
              <a:buFont typeface="Arial"/>
              <a:buChar char="•"/>
              <a:tabLst>
                <a:tab pos="354965" algn="l"/>
                <a:tab pos="355600" algn="l"/>
              </a:tabLst>
            </a:pPr>
            <a:r>
              <a:rPr lang="en-US" sz="1800" spc="-10" dirty="0">
                <a:latin typeface="Calibri"/>
                <a:cs typeface="Calibri"/>
              </a:rPr>
              <a:t>Diabetes </a:t>
            </a:r>
            <a:r>
              <a:rPr lang="en-US" sz="1800" spc="-5" dirty="0">
                <a:latin typeface="Calibri"/>
                <a:cs typeface="Calibri"/>
              </a:rPr>
              <a:t>remains </a:t>
            </a:r>
            <a:r>
              <a:rPr lang="en-US" sz="1800" dirty="0">
                <a:latin typeface="Calibri"/>
                <a:cs typeface="Calibri"/>
              </a:rPr>
              <a:t>a leading </a:t>
            </a:r>
            <a:r>
              <a:rPr lang="en-US" sz="1800" spc="-5" dirty="0">
                <a:latin typeface="Calibri"/>
                <a:cs typeface="Calibri"/>
              </a:rPr>
              <a:t>cause of </a:t>
            </a:r>
            <a:r>
              <a:rPr lang="en-US" sz="1800" spc="-10" dirty="0">
                <a:latin typeface="Calibri"/>
                <a:cs typeface="Calibri"/>
              </a:rPr>
              <a:t>legal </a:t>
            </a:r>
            <a:r>
              <a:rPr lang="en-US" sz="1800" spc="-5" dirty="0">
                <a:latin typeface="Calibri"/>
                <a:cs typeface="Calibri"/>
              </a:rPr>
              <a:t>blindness  between </a:t>
            </a:r>
            <a:r>
              <a:rPr lang="en-US" sz="1800" dirty="0">
                <a:latin typeface="Calibri"/>
                <a:cs typeface="Calibri"/>
              </a:rPr>
              <a:t>the ages </a:t>
            </a:r>
            <a:r>
              <a:rPr lang="en-US" sz="1800" spc="-5" dirty="0">
                <a:latin typeface="Calibri"/>
                <a:cs typeface="Calibri"/>
              </a:rPr>
              <a:t>of </a:t>
            </a:r>
            <a:r>
              <a:rPr lang="en-US" sz="1800" dirty="0">
                <a:latin typeface="Calibri"/>
                <a:cs typeface="Calibri"/>
              </a:rPr>
              <a:t>25-65 </a:t>
            </a:r>
            <a:r>
              <a:rPr lang="en-US" sz="1800" spc="-10" dirty="0">
                <a:latin typeface="Calibri"/>
                <a:cs typeface="Calibri"/>
              </a:rPr>
              <a:t>years </a:t>
            </a:r>
            <a:r>
              <a:rPr lang="en-US" sz="1800" dirty="0">
                <a:latin typeface="Calibri"/>
                <a:cs typeface="Calibri"/>
              </a:rPr>
              <a:t>in the </a:t>
            </a:r>
            <a:r>
              <a:rPr lang="en-US" sz="1800" spc="-10" dirty="0">
                <a:latin typeface="Calibri"/>
                <a:cs typeface="Calibri"/>
              </a:rPr>
              <a:t>western  world.</a:t>
            </a:r>
            <a:endParaRPr lang="en-US" sz="1800" dirty="0">
              <a:latin typeface="Calibri"/>
              <a:cs typeface="Calibri"/>
            </a:endParaRPr>
          </a:p>
          <a:p>
            <a:pPr>
              <a:lnSpc>
                <a:spcPct val="100000"/>
              </a:lnSpc>
              <a:spcBef>
                <a:spcPts val="10"/>
              </a:spcBef>
              <a:buFont typeface="Arial"/>
              <a:buChar char="•"/>
            </a:pPr>
            <a:endParaRPr lang="en-US" sz="1800" dirty="0">
              <a:latin typeface="Calibri"/>
              <a:cs typeface="Calibri"/>
            </a:endParaRPr>
          </a:p>
          <a:p>
            <a:pPr marL="355600" marR="351790" indent="-342900">
              <a:lnSpc>
                <a:spcPts val="2160"/>
              </a:lnSpc>
              <a:buFont typeface="Arial"/>
              <a:buChar char="•"/>
              <a:tabLst>
                <a:tab pos="354965" algn="l"/>
                <a:tab pos="355600" algn="l"/>
              </a:tabLst>
            </a:pPr>
            <a:r>
              <a:rPr lang="en-US" sz="1800" dirty="0">
                <a:latin typeface="Calibri"/>
                <a:cs typeface="Calibri"/>
              </a:rPr>
              <a:t>It is </a:t>
            </a:r>
            <a:r>
              <a:rPr lang="en-US" sz="1800" spc="-5" dirty="0">
                <a:latin typeface="Calibri"/>
                <a:cs typeface="Calibri"/>
              </a:rPr>
              <a:t>responsible </a:t>
            </a:r>
            <a:r>
              <a:rPr lang="en-US" sz="1800" spc="-15" dirty="0">
                <a:latin typeface="Calibri"/>
                <a:cs typeface="Calibri"/>
              </a:rPr>
              <a:t>for </a:t>
            </a:r>
            <a:r>
              <a:rPr lang="en-US" sz="1800" dirty="0">
                <a:latin typeface="Calibri"/>
                <a:cs typeface="Calibri"/>
              </a:rPr>
              <a:t>1.8 </a:t>
            </a:r>
            <a:r>
              <a:rPr lang="en-US" sz="1800" spc="-5" dirty="0">
                <a:latin typeface="Calibri"/>
                <a:cs typeface="Calibri"/>
              </a:rPr>
              <a:t>million of </a:t>
            </a:r>
            <a:r>
              <a:rPr lang="en-US" sz="1800" dirty="0">
                <a:latin typeface="Calibri"/>
                <a:cs typeface="Calibri"/>
              </a:rPr>
              <a:t>the 37 </a:t>
            </a:r>
            <a:r>
              <a:rPr lang="en-US" sz="1800" spc="-5" dirty="0">
                <a:latin typeface="Calibri"/>
                <a:cs typeface="Calibri"/>
              </a:rPr>
              <a:t>million  cases of blindness throughout </a:t>
            </a:r>
            <a:r>
              <a:rPr lang="en-US" sz="1800" dirty="0">
                <a:latin typeface="Calibri"/>
                <a:cs typeface="Calibri"/>
              </a:rPr>
              <a:t>the </a:t>
            </a:r>
            <a:r>
              <a:rPr lang="en-US" sz="1800" spc="-10" dirty="0">
                <a:latin typeface="Calibri"/>
                <a:cs typeface="Calibri"/>
              </a:rPr>
              <a:t>world</a:t>
            </a:r>
            <a:r>
              <a:rPr lang="en-US" sz="1800" spc="-35" dirty="0">
                <a:latin typeface="Calibri"/>
                <a:cs typeface="Calibri"/>
              </a:rPr>
              <a:t> </a:t>
            </a:r>
            <a:r>
              <a:rPr lang="en-US" sz="1800" spc="-5" dirty="0">
                <a:latin typeface="Calibri"/>
                <a:cs typeface="Calibri"/>
              </a:rPr>
              <a:t>(4.9%).</a:t>
            </a:r>
            <a:endParaRPr lang="en-US" sz="1800" dirty="0">
              <a:latin typeface="Calibri"/>
              <a:cs typeface="Calibri"/>
            </a:endParaRPr>
          </a:p>
          <a:p>
            <a:pPr>
              <a:lnSpc>
                <a:spcPct val="100000"/>
              </a:lnSpc>
              <a:spcBef>
                <a:spcPts val="40"/>
              </a:spcBef>
              <a:buFont typeface="Arial"/>
              <a:buChar char="•"/>
            </a:pPr>
            <a:endParaRPr lang="en-US" sz="1800" dirty="0">
              <a:latin typeface="Calibri"/>
              <a:cs typeface="Calibri"/>
            </a:endParaRPr>
          </a:p>
          <a:p>
            <a:pPr marL="355600" indent="-342900">
              <a:lnSpc>
                <a:spcPct val="100000"/>
              </a:lnSpc>
              <a:buFont typeface="Arial"/>
              <a:buChar char="•"/>
              <a:tabLst>
                <a:tab pos="354965" algn="l"/>
                <a:tab pos="355600" algn="l"/>
              </a:tabLst>
            </a:pPr>
            <a:r>
              <a:rPr lang="en-US" sz="1800" dirty="0">
                <a:latin typeface="Calibri"/>
                <a:cs typeface="Calibri"/>
              </a:rPr>
              <a:t>33% of </a:t>
            </a:r>
            <a:r>
              <a:rPr lang="en-US" sz="1800" spc="-10" dirty="0">
                <a:latin typeface="Calibri"/>
                <a:cs typeface="Calibri"/>
              </a:rPr>
              <a:t>patients </a:t>
            </a:r>
            <a:r>
              <a:rPr lang="en-US" sz="1800" dirty="0">
                <a:latin typeface="Calibri"/>
                <a:cs typeface="Calibri"/>
              </a:rPr>
              <a:t>with </a:t>
            </a:r>
            <a:r>
              <a:rPr lang="en-US" sz="1800" spc="-10" dirty="0">
                <a:latin typeface="Calibri"/>
                <a:cs typeface="Calibri"/>
              </a:rPr>
              <a:t>diabetes </a:t>
            </a:r>
            <a:r>
              <a:rPr lang="en-US" sz="1800" spc="-15" dirty="0">
                <a:latin typeface="Calibri"/>
                <a:cs typeface="Calibri"/>
              </a:rPr>
              <a:t>have </a:t>
            </a:r>
            <a:r>
              <a:rPr lang="en-US" sz="1800" spc="-5" dirty="0">
                <a:latin typeface="Calibri"/>
                <a:cs typeface="Calibri"/>
              </a:rPr>
              <a:t>signs</a:t>
            </a:r>
            <a:r>
              <a:rPr lang="en-US" sz="1800" spc="10" dirty="0">
                <a:latin typeface="Calibri"/>
                <a:cs typeface="Calibri"/>
              </a:rPr>
              <a:t> </a:t>
            </a:r>
            <a:r>
              <a:rPr lang="en-US" sz="1800" spc="-5" dirty="0">
                <a:latin typeface="Calibri"/>
                <a:cs typeface="Calibri"/>
              </a:rPr>
              <a:t>of</a:t>
            </a:r>
            <a:endParaRPr lang="en-US" sz="1800" dirty="0">
              <a:latin typeface="Calibri"/>
              <a:cs typeface="Calibri"/>
            </a:endParaRPr>
          </a:p>
          <a:p>
            <a:pPr marL="355600">
              <a:lnSpc>
                <a:spcPct val="100000"/>
              </a:lnSpc>
              <a:spcBef>
                <a:spcPts val="245"/>
              </a:spcBef>
            </a:pPr>
            <a:r>
              <a:rPr lang="en-US" sz="1800" spc="-5" dirty="0">
                <a:latin typeface="Calibri"/>
                <a:cs typeface="Calibri"/>
              </a:rPr>
              <a:t>diabetic </a:t>
            </a:r>
            <a:r>
              <a:rPr lang="en-US" sz="1800" spc="-20" dirty="0">
                <a:latin typeface="Calibri"/>
                <a:cs typeface="Calibri"/>
              </a:rPr>
              <a:t>retinopathy.</a:t>
            </a:r>
            <a:endParaRPr lang="en-US" sz="1800" dirty="0">
              <a:latin typeface="Calibri"/>
              <a:cs typeface="Calibri"/>
            </a:endParaRPr>
          </a:p>
        </p:txBody>
      </p:sp>
    </p:spTree>
    <p:extLst>
      <p:ext uri="{BB962C8B-B14F-4D97-AF65-F5344CB8AC3E}">
        <p14:creationId xmlns:p14="http://schemas.microsoft.com/office/powerpoint/2010/main" val="239533909"/>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FUTURE  WORK</a:t>
            </a:r>
          </a:p>
        </p:txBody>
      </p:sp>
      <p:sp>
        <p:nvSpPr>
          <p:cNvPr id="3" name="Content Placeholder 2"/>
          <p:cNvSpPr>
            <a:spLocks noGrp="1"/>
          </p:cNvSpPr>
          <p:nvPr>
            <p:ph idx="1"/>
          </p:nvPr>
        </p:nvSpPr>
        <p:spPr>
          <a:xfrm>
            <a:off x="2232024" y="1905000"/>
            <a:ext cx="8915400" cy="3777622"/>
          </a:xfrm>
        </p:spPr>
        <p:txBody>
          <a:bodyPr/>
          <a:lstStyle/>
          <a:p>
            <a:r>
              <a:rPr lang="en-US" dirty="0"/>
              <a:t>In future in order to improve efficiency and better results we would like to employ below modifications in the project </a:t>
            </a:r>
          </a:p>
          <a:p>
            <a:r>
              <a:rPr lang="en-US" dirty="0"/>
              <a:t>Increase size of test and training data set</a:t>
            </a:r>
          </a:p>
          <a:p>
            <a:r>
              <a:rPr lang="en-US" dirty="0"/>
              <a:t>To use better morphological analysis algorithms to get clearer features.</a:t>
            </a:r>
          </a:p>
          <a:p>
            <a:r>
              <a:rPr lang="en-US" dirty="0"/>
              <a:t>Implement other neural nets in a better and efficient way</a:t>
            </a:r>
          </a:p>
        </p:txBody>
      </p:sp>
    </p:spTree>
    <p:extLst>
      <p:ext uri="{BB962C8B-B14F-4D97-AF65-F5344CB8AC3E}">
        <p14:creationId xmlns:p14="http://schemas.microsoft.com/office/powerpoint/2010/main" val="701935197"/>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831850"/>
          <a:ext cx="9144000" cy="5876084"/>
        </p:xfrm>
        <a:graphic>
          <a:graphicData uri="http://schemas.openxmlformats.org/drawingml/2006/table">
            <a:tbl>
              <a:tblPr firstRow="1" bandRow="1">
                <a:tableStyleId>{2D5ABB26-0587-4C30-8999-92F81FD0307C}</a:tableStyleId>
              </a:tblPr>
              <a:tblGrid>
                <a:gridCol w="5181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65760">
                <a:tc gridSpan="2">
                  <a:txBody>
                    <a:bodyPr/>
                    <a:lstStyle/>
                    <a:p>
                      <a:pPr algn="ctr">
                        <a:lnSpc>
                          <a:spcPct val="100000"/>
                        </a:lnSpc>
                        <a:spcBef>
                          <a:spcPts val="240"/>
                        </a:spcBef>
                      </a:pPr>
                      <a:r>
                        <a:rPr sz="1800" b="1" spc="-15" dirty="0">
                          <a:solidFill>
                            <a:srgbClr val="FFFFFF"/>
                          </a:solidFill>
                          <a:latin typeface="Calibri"/>
                          <a:cs typeface="Calibri"/>
                        </a:rPr>
                        <a:t>NON-PROLIFERATIVE </a:t>
                      </a:r>
                      <a:r>
                        <a:rPr sz="1800" b="1" spc="-5" dirty="0">
                          <a:solidFill>
                            <a:srgbClr val="FFFFFF"/>
                          </a:solidFill>
                          <a:latin typeface="Calibri"/>
                          <a:cs typeface="Calibri"/>
                        </a:rPr>
                        <a:t>DIABETIC </a:t>
                      </a:r>
                      <a:r>
                        <a:rPr sz="1800" b="1" spc="-30" dirty="0">
                          <a:solidFill>
                            <a:srgbClr val="FFFFFF"/>
                          </a:solidFill>
                          <a:latin typeface="Calibri"/>
                          <a:cs typeface="Calibri"/>
                        </a:rPr>
                        <a:t>RETINOPATHY</a:t>
                      </a:r>
                      <a:r>
                        <a:rPr sz="1800" b="1" dirty="0">
                          <a:solidFill>
                            <a:srgbClr val="FFFFFF"/>
                          </a:solidFill>
                          <a:latin typeface="Calibri"/>
                          <a:cs typeface="Calibri"/>
                        </a:rPr>
                        <a:t> </a:t>
                      </a:r>
                      <a:r>
                        <a:rPr sz="1800" b="1" spc="-5" dirty="0">
                          <a:solidFill>
                            <a:srgbClr val="FFFFFF"/>
                          </a:solidFill>
                          <a:latin typeface="Calibri"/>
                          <a:cs typeface="Calibri"/>
                        </a:rPr>
                        <a:t>(NPDR)</a:t>
                      </a:r>
                      <a:endParaRPr sz="1800" dirty="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335279">
                <a:tc>
                  <a:txBody>
                    <a:bodyPr/>
                    <a:lstStyle/>
                    <a:p>
                      <a:pPr marL="91440">
                        <a:lnSpc>
                          <a:spcPct val="100000"/>
                        </a:lnSpc>
                        <a:spcBef>
                          <a:spcPts val="260"/>
                        </a:spcBef>
                      </a:pPr>
                      <a:r>
                        <a:rPr sz="1600" b="1" spc="-5" dirty="0">
                          <a:solidFill>
                            <a:srgbClr val="C00000"/>
                          </a:solidFill>
                          <a:latin typeface="Calibri"/>
                          <a:cs typeface="Calibri"/>
                        </a:rPr>
                        <a:t>NO </a:t>
                      </a:r>
                      <a:r>
                        <a:rPr sz="1600" b="1" spc="-10" dirty="0">
                          <a:solidFill>
                            <a:srgbClr val="C00000"/>
                          </a:solidFill>
                          <a:latin typeface="Calibri"/>
                          <a:cs typeface="Calibri"/>
                        </a:rPr>
                        <a:t>DR</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60"/>
                        </a:spcBef>
                      </a:pPr>
                      <a:r>
                        <a:rPr sz="1600" spc="-15" dirty="0">
                          <a:latin typeface="Calibri"/>
                          <a:cs typeface="Calibri"/>
                        </a:rPr>
                        <a:t>Review </a:t>
                      </a:r>
                      <a:r>
                        <a:rPr sz="1600" spc="-5" dirty="0">
                          <a:latin typeface="Calibri"/>
                          <a:cs typeface="Calibri"/>
                        </a:rPr>
                        <a:t>in 12</a:t>
                      </a:r>
                      <a:r>
                        <a:rPr sz="1600" spc="45" dirty="0">
                          <a:latin typeface="Calibri"/>
                          <a:cs typeface="Calibri"/>
                        </a:rPr>
                        <a:t> </a:t>
                      </a:r>
                      <a:r>
                        <a:rPr sz="1600" spc="-10" dirty="0">
                          <a:latin typeface="Calibri"/>
                          <a:cs typeface="Calibri"/>
                        </a:rPr>
                        <a:t>months</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63956">
                <a:tc>
                  <a:txBody>
                    <a:bodyPr/>
                    <a:lstStyle/>
                    <a:p>
                      <a:pPr marL="91440">
                        <a:lnSpc>
                          <a:spcPct val="100000"/>
                        </a:lnSpc>
                        <a:spcBef>
                          <a:spcPts val="260"/>
                        </a:spcBef>
                      </a:pPr>
                      <a:r>
                        <a:rPr sz="1600" b="1" spc="-10" dirty="0">
                          <a:solidFill>
                            <a:srgbClr val="C00000"/>
                          </a:solidFill>
                          <a:latin typeface="Calibri"/>
                          <a:cs typeface="Calibri"/>
                        </a:rPr>
                        <a:t>VERY </a:t>
                      </a:r>
                      <a:r>
                        <a:rPr sz="1600" b="1" spc="-5" dirty="0">
                          <a:solidFill>
                            <a:srgbClr val="C00000"/>
                          </a:solidFill>
                          <a:latin typeface="Calibri"/>
                          <a:cs typeface="Calibri"/>
                        </a:rPr>
                        <a:t>MILD</a:t>
                      </a:r>
                      <a:endParaRPr sz="1600" dirty="0">
                        <a:latin typeface="Calibri"/>
                        <a:cs typeface="Calibri"/>
                      </a:endParaRPr>
                    </a:p>
                    <a:p>
                      <a:pPr marL="184785" indent="-93980">
                        <a:lnSpc>
                          <a:spcPct val="100000"/>
                        </a:lnSpc>
                        <a:buSzPct val="93750"/>
                        <a:buFont typeface="Wingdings"/>
                        <a:buChar char=""/>
                        <a:tabLst>
                          <a:tab pos="185420" algn="l"/>
                        </a:tabLst>
                      </a:pPr>
                      <a:r>
                        <a:rPr sz="1600" spc="-10" dirty="0">
                          <a:latin typeface="Calibri"/>
                          <a:cs typeface="Calibri"/>
                        </a:rPr>
                        <a:t>Microaneurysms</a:t>
                      </a:r>
                      <a:r>
                        <a:rPr sz="1600" spc="20" dirty="0">
                          <a:latin typeface="Calibri"/>
                          <a:cs typeface="Calibri"/>
                        </a:rPr>
                        <a:t> </a:t>
                      </a:r>
                      <a:r>
                        <a:rPr sz="1600" spc="-5" dirty="0">
                          <a:latin typeface="Calibri"/>
                          <a:cs typeface="Calibri"/>
                        </a:rPr>
                        <a:t>only</a:t>
                      </a:r>
                      <a:endParaRPr sz="1600" dirty="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60"/>
                        </a:spcBef>
                      </a:pPr>
                      <a:r>
                        <a:rPr sz="1600" spc="-15" dirty="0">
                          <a:latin typeface="Calibri"/>
                          <a:cs typeface="Calibri"/>
                        </a:rPr>
                        <a:t>Review </a:t>
                      </a:r>
                      <a:r>
                        <a:rPr sz="1600" spc="-10" dirty="0">
                          <a:latin typeface="Calibri"/>
                          <a:cs typeface="Calibri"/>
                        </a:rPr>
                        <a:t>most patients </a:t>
                      </a:r>
                      <a:r>
                        <a:rPr sz="1600" spc="-5" dirty="0">
                          <a:latin typeface="Calibri"/>
                          <a:cs typeface="Calibri"/>
                        </a:rPr>
                        <a:t>in 12</a:t>
                      </a:r>
                      <a:r>
                        <a:rPr sz="1600" spc="40" dirty="0">
                          <a:latin typeface="Calibri"/>
                          <a:cs typeface="Calibri"/>
                        </a:rPr>
                        <a:t> </a:t>
                      </a:r>
                      <a:r>
                        <a:rPr sz="1600" spc="-10" dirty="0">
                          <a:latin typeface="Calibri"/>
                          <a:cs typeface="Calibri"/>
                        </a:rPr>
                        <a:t>months</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1066800">
                <a:tc>
                  <a:txBody>
                    <a:bodyPr/>
                    <a:lstStyle/>
                    <a:p>
                      <a:pPr marL="91440">
                        <a:lnSpc>
                          <a:spcPct val="100000"/>
                        </a:lnSpc>
                        <a:spcBef>
                          <a:spcPts val="260"/>
                        </a:spcBef>
                      </a:pPr>
                      <a:r>
                        <a:rPr sz="1600" b="1" spc="-5" dirty="0">
                          <a:solidFill>
                            <a:srgbClr val="C00000"/>
                          </a:solidFill>
                          <a:latin typeface="Calibri"/>
                          <a:cs typeface="Calibri"/>
                        </a:rPr>
                        <a:t>MILD</a:t>
                      </a:r>
                      <a:endParaRPr sz="1600" dirty="0">
                        <a:latin typeface="Calibri"/>
                        <a:cs typeface="Calibri"/>
                      </a:endParaRPr>
                    </a:p>
                    <a:p>
                      <a:pPr marL="184785" indent="-93980">
                        <a:lnSpc>
                          <a:spcPct val="100000"/>
                        </a:lnSpc>
                        <a:spcBef>
                          <a:spcPts val="5"/>
                        </a:spcBef>
                        <a:buSzPct val="93750"/>
                        <a:buFont typeface="Wingdings"/>
                        <a:buChar char=""/>
                        <a:tabLst>
                          <a:tab pos="185420" algn="l"/>
                        </a:tabLst>
                      </a:pPr>
                      <a:r>
                        <a:rPr sz="1600" spc="-15" dirty="0">
                          <a:latin typeface="Calibri"/>
                          <a:cs typeface="Calibri"/>
                        </a:rPr>
                        <a:t>Any </a:t>
                      </a:r>
                      <a:r>
                        <a:rPr sz="1600" spc="-5" dirty="0">
                          <a:latin typeface="Calibri"/>
                          <a:cs typeface="Calibri"/>
                        </a:rPr>
                        <a:t>or </a:t>
                      </a:r>
                      <a:r>
                        <a:rPr sz="1600" dirty="0">
                          <a:latin typeface="Calibri"/>
                          <a:cs typeface="Calibri"/>
                        </a:rPr>
                        <a:t>all </a:t>
                      </a:r>
                      <a:r>
                        <a:rPr sz="1600" spc="-10" dirty="0">
                          <a:latin typeface="Calibri"/>
                          <a:cs typeface="Calibri"/>
                        </a:rPr>
                        <a:t>of:</a:t>
                      </a:r>
                      <a:endParaRPr sz="1600" dirty="0">
                        <a:latin typeface="Calibri"/>
                        <a:cs typeface="Calibri"/>
                      </a:endParaRPr>
                    </a:p>
                    <a:p>
                      <a:pPr marL="91440">
                        <a:lnSpc>
                          <a:spcPct val="100000"/>
                        </a:lnSpc>
                      </a:pPr>
                      <a:r>
                        <a:rPr sz="1600" spc="-10" dirty="0">
                          <a:latin typeface="Calibri"/>
                          <a:cs typeface="Calibri"/>
                        </a:rPr>
                        <a:t>microaneurysms, retinal hemorrhages, exudates,</a:t>
                      </a:r>
                      <a:r>
                        <a:rPr sz="1600" spc="90" dirty="0">
                          <a:latin typeface="Calibri"/>
                          <a:cs typeface="Calibri"/>
                        </a:rPr>
                        <a:t> </a:t>
                      </a:r>
                      <a:r>
                        <a:rPr sz="1600" spc="-15" dirty="0">
                          <a:latin typeface="Calibri"/>
                          <a:cs typeface="Calibri"/>
                        </a:rPr>
                        <a:t>cotton</a:t>
                      </a:r>
                      <a:endParaRPr sz="1600" dirty="0">
                        <a:latin typeface="Calibri"/>
                        <a:cs typeface="Calibri"/>
                      </a:endParaRPr>
                    </a:p>
                    <a:p>
                      <a:pPr marL="91440">
                        <a:lnSpc>
                          <a:spcPct val="100000"/>
                        </a:lnSpc>
                      </a:pPr>
                      <a:r>
                        <a:rPr sz="1600" spc="-10" dirty="0">
                          <a:latin typeface="Calibri"/>
                          <a:cs typeface="Calibri"/>
                        </a:rPr>
                        <a:t>wool</a:t>
                      </a:r>
                      <a:r>
                        <a:rPr sz="1600" spc="15" dirty="0">
                          <a:latin typeface="Calibri"/>
                          <a:cs typeface="Calibri"/>
                        </a:rPr>
                        <a:t> </a:t>
                      </a:r>
                      <a:r>
                        <a:rPr sz="1600" spc="-5" dirty="0">
                          <a:latin typeface="Calibri"/>
                          <a:cs typeface="Calibri"/>
                        </a:rPr>
                        <a:t>spots</a:t>
                      </a:r>
                      <a:endParaRPr sz="1600" dirty="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360680">
                        <a:lnSpc>
                          <a:spcPct val="100000"/>
                        </a:lnSpc>
                        <a:spcBef>
                          <a:spcPts val="260"/>
                        </a:spcBef>
                      </a:pPr>
                      <a:r>
                        <a:rPr sz="1600" spc="-15" dirty="0">
                          <a:latin typeface="Calibri"/>
                          <a:cs typeface="Calibri"/>
                        </a:rPr>
                        <a:t>Review range </a:t>
                      </a:r>
                      <a:r>
                        <a:rPr sz="1600" spc="-5" dirty="0">
                          <a:latin typeface="Calibri"/>
                          <a:cs typeface="Calibri"/>
                        </a:rPr>
                        <a:t>6-12 </a:t>
                      </a:r>
                      <a:r>
                        <a:rPr sz="1600" spc="-10" dirty="0">
                          <a:latin typeface="Calibri"/>
                          <a:cs typeface="Calibri"/>
                        </a:rPr>
                        <a:t>months, depending on  severity </a:t>
                      </a:r>
                      <a:r>
                        <a:rPr sz="1600" spc="-5" dirty="0">
                          <a:latin typeface="Calibri"/>
                          <a:cs typeface="Calibri"/>
                        </a:rPr>
                        <a:t>of signs, </a:t>
                      </a:r>
                      <a:r>
                        <a:rPr sz="1600" spc="-20" dirty="0">
                          <a:latin typeface="Calibri"/>
                          <a:cs typeface="Calibri"/>
                        </a:rPr>
                        <a:t>stability, </a:t>
                      </a:r>
                      <a:r>
                        <a:rPr sz="1600" spc="-15" dirty="0">
                          <a:latin typeface="Calibri"/>
                          <a:cs typeface="Calibri"/>
                        </a:rPr>
                        <a:t>systemic factors,  </a:t>
                      </a:r>
                      <a:r>
                        <a:rPr sz="1600" spc="-5" dirty="0">
                          <a:latin typeface="Calibri"/>
                          <a:cs typeface="Calibri"/>
                        </a:rPr>
                        <a:t>and </a:t>
                      </a:r>
                      <a:r>
                        <a:rPr sz="1600" spc="-10" dirty="0">
                          <a:latin typeface="Calibri"/>
                          <a:cs typeface="Calibri"/>
                        </a:rPr>
                        <a:t>patient’s personal</a:t>
                      </a:r>
                      <a:r>
                        <a:rPr sz="1600" spc="-35" dirty="0">
                          <a:latin typeface="Calibri"/>
                          <a:cs typeface="Calibri"/>
                        </a:rPr>
                        <a:t> </a:t>
                      </a:r>
                      <a:r>
                        <a:rPr sz="1600" spc="-10" dirty="0">
                          <a:latin typeface="Calibri"/>
                          <a:cs typeface="Calibri"/>
                        </a:rPr>
                        <a:t>circumstances</a:t>
                      </a:r>
                      <a:endParaRPr sz="1600" dirty="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1066799">
                <a:tc>
                  <a:txBody>
                    <a:bodyPr/>
                    <a:lstStyle/>
                    <a:p>
                      <a:pPr marL="91440">
                        <a:lnSpc>
                          <a:spcPct val="100000"/>
                        </a:lnSpc>
                        <a:spcBef>
                          <a:spcPts val="265"/>
                        </a:spcBef>
                      </a:pPr>
                      <a:r>
                        <a:rPr sz="1600" b="1" spc="-20" dirty="0">
                          <a:solidFill>
                            <a:srgbClr val="C00000"/>
                          </a:solidFill>
                          <a:latin typeface="Calibri"/>
                          <a:cs typeface="Calibri"/>
                        </a:rPr>
                        <a:t>MODERATE</a:t>
                      </a:r>
                      <a:endParaRPr sz="1600">
                        <a:latin typeface="Calibri"/>
                        <a:cs typeface="Calibri"/>
                      </a:endParaRPr>
                    </a:p>
                    <a:p>
                      <a:pPr marL="184785" indent="-93980">
                        <a:lnSpc>
                          <a:spcPct val="100000"/>
                        </a:lnSpc>
                        <a:buSzPct val="93750"/>
                        <a:buFont typeface="Wingdings"/>
                        <a:buChar char=""/>
                        <a:tabLst>
                          <a:tab pos="185420" algn="l"/>
                        </a:tabLst>
                      </a:pPr>
                      <a:r>
                        <a:rPr sz="1600" spc="-15" dirty="0">
                          <a:latin typeface="Calibri"/>
                          <a:cs typeface="Calibri"/>
                        </a:rPr>
                        <a:t>Severe </a:t>
                      </a:r>
                      <a:r>
                        <a:rPr sz="1600" spc="-10" dirty="0">
                          <a:latin typeface="Calibri"/>
                          <a:cs typeface="Calibri"/>
                        </a:rPr>
                        <a:t>retinal haemorrhages </a:t>
                      </a:r>
                      <a:r>
                        <a:rPr sz="1600" spc="-5" dirty="0">
                          <a:latin typeface="Calibri"/>
                          <a:cs typeface="Calibri"/>
                        </a:rPr>
                        <a:t>in 1-3 </a:t>
                      </a:r>
                      <a:r>
                        <a:rPr sz="1600" spc="-10" dirty="0">
                          <a:latin typeface="Calibri"/>
                          <a:cs typeface="Calibri"/>
                        </a:rPr>
                        <a:t>quadrants </a:t>
                      </a:r>
                      <a:r>
                        <a:rPr sz="1600" spc="-5" dirty="0">
                          <a:latin typeface="Calibri"/>
                          <a:cs typeface="Calibri"/>
                        </a:rPr>
                        <a:t>or mild</a:t>
                      </a:r>
                      <a:r>
                        <a:rPr sz="1600" spc="125" dirty="0">
                          <a:latin typeface="Calibri"/>
                          <a:cs typeface="Calibri"/>
                        </a:rPr>
                        <a:t> </a:t>
                      </a:r>
                      <a:r>
                        <a:rPr sz="1600" spc="-5" dirty="0">
                          <a:latin typeface="Calibri"/>
                          <a:cs typeface="Calibri"/>
                        </a:rPr>
                        <a:t>IRMA</a:t>
                      </a:r>
                      <a:endParaRPr sz="1600">
                        <a:latin typeface="Calibri"/>
                        <a:cs typeface="Calibri"/>
                      </a:endParaRPr>
                    </a:p>
                    <a:p>
                      <a:pPr marL="184785" indent="-93980">
                        <a:lnSpc>
                          <a:spcPct val="100000"/>
                        </a:lnSpc>
                        <a:buSzPct val="93750"/>
                        <a:buFont typeface="Wingdings"/>
                        <a:buChar char=""/>
                        <a:tabLst>
                          <a:tab pos="185420" algn="l"/>
                        </a:tabLst>
                      </a:pPr>
                      <a:r>
                        <a:rPr sz="1600" spc="-10" dirty="0">
                          <a:latin typeface="Calibri"/>
                          <a:cs typeface="Calibri"/>
                        </a:rPr>
                        <a:t>Significant </a:t>
                      </a:r>
                      <a:r>
                        <a:rPr sz="1600" spc="-5" dirty="0">
                          <a:latin typeface="Calibri"/>
                          <a:cs typeface="Calibri"/>
                        </a:rPr>
                        <a:t>venous beading in no </a:t>
                      </a:r>
                      <a:r>
                        <a:rPr sz="1600" spc="-15" dirty="0">
                          <a:latin typeface="Calibri"/>
                          <a:cs typeface="Calibri"/>
                        </a:rPr>
                        <a:t>more </a:t>
                      </a:r>
                      <a:r>
                        <a:rPr sz="1600" spc="-5" dirty="0">
                          <a:latin typeface="Calibri"/>
                          <a:cs typeface="Calibri"/>
                        </a:rPr>
                        <a:t>than 1</a:t>
                      </a:r>
                      <a:r>
                        <a:rPr sz="1600" spc="10" dirty="0">
                          <a:latin typeface="Calibri"/>
                          <a:cs typeface="Calibri"/>
                        </a:rPr>
                        <a:t> </a:t>
                      </a:r>
                      <a:r>
                        <a:rPr sz="1600" spc="-10" dirty="0">
                          <a:latin typeface="Calibri"/>
                          <a:cs typeface="Calibri"/>
                        </a:rPr>
                        <a:t>quadrant</a:t>
                      </a:r>
                      <a:endParaRPr sz="1600">
                        <a:latin typeface="Calibri"/>
                        <a:cs typeface="Calibri"/>
                      </a:endParaRPr>
                    </a:p>
                    <a:p>
                      <a:pPr marL="184785" indent="-93980">
                        <a:lnSpc>
                          <a:spcPct val="100000"/>
                        </a:lnSpc>
                        <a:buSzPct val="93750"/>
                        <a:buFont typeface="Wingdings"/>
                        <a:buChar char=""/>
                        <a:tabLst>
                          <a:tab pos="185420" algn="l"/>
                        </a:tabLst>
                      </a:pPr>
                      <a:r>
                        <a:rPr sz="1600" spc="-10" dirty="0">
                          <a:latin typeface="Calibri"/>
                          <a:cs typeface="Calibri"/>
                        </a:rPr>
                        <a:t>Cotton wool</a:t>
                      </a:r>
                      <a:r>
                        <a:rPr sz="1600" spc="30" dirty="0">
                          <a:latin typeface="Calibri"/>
                          <a:cs typeface="Calibri"/>
                        </a:rPr>
                        <a:t> </a:t>
                      </a:r>
                      <a:r>
                        <a:rPr sz="1600" spc="-5" dirty="0">
                          <a:latin typeface="Calibri"/>
                          <a:cs typeface="Calibri"/>
                        </a:rPr>
                        <a:t>spots</a:t>
                      </a:r>
                      <a:endParaRPr sz="16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65"/>
                        </a:spcBef>
                      </a:pPr>
                      <a:r>
                        <a:rPr sz="1600" spc="-15" dirty="0">
                          <a:latin typeface="Calibri"/>
                          <a:cs typeface="Calibri"/>
                        </a:rPr>
                        <a:t>Review </a:t>
                      </a:r>
                      <a:r>
                        <a:rPr sz="1600" spc="-5" dirty="0">
                          <a:latin typeface="Calibri"/>
                          <a:cs typeface="Calibri"/>
                        </a:rPr>
                        <a:t>in </a:t>
                      </a:r>
                      <a:r>
                        <a:rPr sz="1600" spc="-10" dirty="0">
                          <a:latin typeface="Calibri"/>
                          <a:cs typeface="Calibri"/>
                        </a:rPr>
                        <a:t>approximately </a:t>
                      </a:r>
                      <a:r>
                        <a:rPr sz="1600" spc="-5" dirty="0">
                          <a:latin typeface="Calibri"/>
                          <a:cs typeface="Calibri"/>
                        </a:rPr>
                        <a:t>6</a:t>
                      </a:r>
                      <a:r>
                        <a:rPr sz="1600" spc="35" dirty="0">
                          <a:latin typeface="Calibri"/>
                          <a:cs typeface="Calibri"/>
                        </a:rPr>
                        <a:t> </a:t>
                      </a:r>
                      <a:r>
                        <a:rPr sz="1600" spc="-10" dirty="0">
                          <a:latin typeface="Calibri"/>
                          <a:cs typeface="Calibri"/>
                        </a:rPr>
                        <a:t>months</a:t>
                      </a:r>
                      <a:endParaRPr sz="1600">
                        <a:latin typeface="Calibri"/>
                        <a:cs typeface="Calibri"/>
                      </a:endParaRPr>
                    </a:p>
                    <a:p>
                      <a:pPr marL="92075" marR="223520">
                        <a:lnSpc>
                          <a:spcPct val="100000"/>
                        </a:lnSpc>
                      </a:pPr>
                      <a:r>
                        <a:rPr sz="1600" spc="-10" dirty="0">
                          <a:latin typeface="Calibri"/>
                          <a:cs typeface="Calibri"/>
                        </a:rPr>
                        <a:t>(PDR </a:t>
                      </a:r>
                      <a:r>
                        <a:rPr sz="1600" spc="-5" dirty="0">
                          <a:latin typeface="Calibri"/>
                          <a:cs typeface="Calibri"/>
                        </a:rPr>
                        <a:t>in up to 26%, high-risk PDR in up to 8%  within a</a:t>
                      </a:r>
                      <a:r>
                        <a:rPr sz="1600" spc="-20" dirty="0">
                          <a:latin typeface="Calibri"/>
                          <a:cs typeface="Calibri"/>
                        </a:rPr>
                        <a:t> </a:t>
                      </a:r>
                      <a:r>
                        <a:rPr sz="1600" spc="-10" dirty="0">
                          <a:latin typeface="Calibri"/>
                          <a:cs typeface="Calibri"/>
                        </a:rPr>
                        <a:t>year)</a:t>
                      </a:r>
                      <a:endParaRPr sz="16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1554530">
                <a:tc>
                  <a:txBody>
                    <a:bodyPr/>
                    <a:lstStyle/>
                    <a:p>
                      <a:pPr marL="91440">
                        <a:lnSpc>
                          <a:spcPct val="100000"/>
                        </a:lnSpc>
                        <a:spcBef>
                          <a:spcPts val="265"/>
                        </a:spcBef>
                      </a:pPr>
                      <a:r>
                        <a:rPr sz="1600" b="1" spc="-5" dirty="0">
                          <a:solidFill>
                            <a:srgbClr val="C00000"/>
                          </a:solidFill>
                          <a:latin typeface="Calibri"/>
                          <a:cs typeface="Calibri"/>
                        </a:rPr>
                        <a:t>SEVERE</a:t>
                      </a:r>
                      <a:endParaRPr sz="1600">
                        <a:latin typeface="Calibri"/>
                        <a:cs typeface="Calibri"/>
                      </a:endParaRPr>
                    </a:p>
                    <a:p>
                      <a:pPr marL="91440">
                        <a:lnSpc>
                          <a:spcPct val="100000"/>
                        </a:lnSpc>
                      </a:pPr>
                      <a:r>
                        <a:rPr sz="1600" b="1" spc="-10" dirty="0">
                          <a:solidFill>
                            <a:srgbClr val="403052"/>
                          </a:solidFill>
                          <a:latin typeface="Calibri"/>
                          <a:cs typeface="Calibri"/>
                        </a:rPr>
                        <a:t>The </a:t>
                      </a:r>
                      <a:r>
                        <a:rPr sz="1600" b="1" spc="-5" dirty="0">
                          <a:solidFill>
                            <a:srgbClr val="403052"/>
                          </a:solidFill>
                          <a:latin typeface="Calibri"/>
                          <a:cs typeface="Calibri"/>
                        </a:rPr>
                        <a:t>4-2-1</a:t>
                      </a:r>
                      <a:r>
                        <a:rPr sz="1600" b="1" spc="15" dirty="0">
                          <a:solidFill>
                            <a:srgbClr val="403052"/>
                          </a:solidFill>
                          <a:latin typeface="Calibri"/>
                          <a:cs typeface="Calibri"/>
                        </a:rPr>
                        <a:t> </a:t>
                      </a:r>
                      <a:r>
                        <a:rPr sz="1600" b="1" spc="-5" dirty="0">
                          <a:solidFill>
                            <a:srgbClr val="403052"/>
                          </a:solidFill>
                          <a:latin typeface="Calibri"/>
                          <a:cs typeface="Calibri"/>
                        </a:rPr>
                        <a:t>rule-</a:t>
                      </a:r>
                      <a:endParaRPr sz="1600">
                        <a:latin typeface="Calibri"/>
                        <a:cs typeface="Calibri"/>
                      </a:endParaRPr>
                    </a:p>
                    <a:p>
                      <a:pPr marL="184785" indent="-93980">
                        <a:lnSpc>
                          <a:spcPct val="100000"/>
                        </a:lnSpc>
                        <a:spcBef>
                          <a:spcPts val="5"/>
                        </a:spcBef>
                        <a:buSzPct val="93750"/>
                        <a:buFont typeface="Wingdings"/>
                        <a:buChar char=""/>
                        <a:tabLst>
                          <a:tab pos="185420" algn="l"/>
                        </a:tabLst>
                      </a:pPr>
                      <a:r>
                        <a:rPr sz="1600" spc="-15" dirty="0">
                          <a:latin typeface="Calibri"/>
                          <a:cs typeface="Calibri"/>
                        </a:rPr>
                        <a:t>Severe </a:t>
                      </a:r>
                      <a:r>
                        <a:rPr sz="1600" spc="-10" dirty="0">
                          <a:latin typeface="Calibri"/>
                          <a:cs typeface="Calibri"/>
                        </a:rPr>
                        <a:t>retinal haemorrhages </a:t>
                      </a:r>
                      <a:r>
                        <a:rPr sz="1600" spc="-5" dirty="0">
                          <a:latin typeface="Calibri"/>
                          <a:cs typeface="Calibri"/>
                        </a:rPr>
                        <a:t>in </a:t>
                      </a:r>
                      <a:r>
                        <a:rPr sz="1600" dirty="0">
                          <a:latin typeface="Calibri"/>
                          <a:cs typeface="Calibri"/>
                        </a:rPr>
                        <a:t>all </a:t>
                      </a:r>
                      <a:r>
                        <a:rPr sz="1600" spc="-5" dirty="0">
                          <a:latin typeface="Calibri"/>
                          <a:cs typeface="Calibri"/>
                        </a:rPr>
                        <a:t>4</a:t>
                      </a:r>
                      <a:r>
                        <a:rPr sz="1600" spc="90" dirty="0">
                          <a:latin typeface="Calibri"/>
                          <a:cs typeface="Calibri"/>
                        </a:rPr>
                        <a:t> </a:t>
                      </a:r>
                      <a:r>
                        <a:rPr sz="1600" spc="-10" dirty="0">
                          <a:latin typeface="Calibri"/>
                          <a:cs typeface="Calibri"/>
                        </a:rPr>
                        <a:t>quadrants</a:t>
                      </a:r>
                      <a:endParaRPr sz="1600">
                        <a:latin typeface="Calibri"/>
                        <a:cs typeface="Calibri"/>
                      </a:endParaRPr>
                    </a:p>
                    <a:p>
                      <a:pPr marL="184785" indent="-93980">
                        <a:lnSpc>
                          <a:spcPct val="100000"/>
                        </a:lnSpc>
                        <a:buSzPct val="93750"/>
                        <a:buFont typeface="Wingdings"/>
                        <a:buChar char=""/>
                        <a:tabLst>
                          <a:tab pos="185420" algn="l"/>
                        </a:tabLst>
                      </a:pPr>
                      <a:r>
                        <a:rPr sz="1600" spc="-10" dirty="0">
                          <a:latin typeface="Calibri"/>
                          <a:cs typeface="Calibri"/>
                        </a:rPr>
                        <a:t>Significant </a:t>
                      </a:r>
                      <a:r>
                        <a:rPr sz="1600" spc="-5" dirty="0">
                          <a:latin typeface="Calibri"/>
                          <a:cs typeface="Calibri"/>
                        </a:rPr>
                        <a:t>venous beading in ≥2</a:t>
                      </a:r>
                      <a:r>
                        <a:rPr sz="1600" spc="-25" dirty="0">
                          <a:latin typeface="Calibri"/>
                          <a:cs typeface="Calibri"/>
                        </a:rPr>
                        <a:t> </a:t>
                      </a:r>
                      <a:r>
                        <a:rPr sz="1600" spc="-10" dirty="0">
                          <a:latin typeface="Calibri"/>
                          <a:cs typeface="Calibri"/>
                        </a:rPr>
                        <a:t>quadrants</a:t>
                      </a:r>
                      <a:endParaRPr sz="1600">
                        <a:latin typeface="Calibri"/>
                        <a:cs typeface="Calibri"/>
                      </a:endParaRPr>
                    </a:p>
                    <a:p>
                      <a:pPr marL="184785" indent="-93980">
                        <a:lnSpc>
                          <a:spcPct val="100000"/>
                        </a:lnSpc>
                        <a:buSzPct val="93750"/>
                        <a:buFont typeface="Wingdings"/>
                        <a:buChar char=""/>
                        <a:tabLst>
                          <a:tab pos="185420" algn="l"/>
                        </a:tabLst>
                      </a:pPr>
                      <a:r>
                        <a:rPr sz="1600" spc="-10" dirty="0">
                          <a:latin typeface="Calibri"/>
                          <a:cs typeface="Calibri"/>
                        </a:rPr>
                        <a:t>Moderate </a:t>
                      </a:r>
                      <a:r>
                        <a:rPr sz="1600" spc="-5" dirty="0">
                          <a:latin typeface="Calibri"/>
                          <a:cs typeface="Calibri"/>
                        </a:rPr>
                        <a:t>IRMA in ≥1</a:t>
                      </a:r>
                      <a:r>
                        <a:rPr sz="1600" spc="15" dirty="0">
                          <a:latin typeface="Calibri"/>
                          <a:cs typeface="Calibri"/>
                        </a:rPr>
                        <a:t> </a:t>
                      </a:r>
                      <a:r>
                        <a:rPr sz="1600" spc="-10" dirty="0">
                          <a:latin typeface="Calibri"/>
                          <a:cs typeface="Calibri"/>
                        </a:rPr>
                        <a:t>quadrants</a:t>
                      </a:r>
                      <a:endParaRPr sz="16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65"/>
                        </a:spcBef>
                      </a:pPr>
                      <a:r>
                        <a:rPr sz="1600" spc="-15" dirty="0">
                          <a:latin typeface="Calibri"/>
                          <a:cs typeface="Calibri"/>
                        </a:rPr>
                        <a:t>Review </a:t>
                      </a:r>
                      <a:r>
                        <a:rPr sz="1600" spc="-5" dirty="0">
                          <a:latin typeface="Calibri"/>
                          <a:cs typeface="Calibri"/>
                        </a:rPr>
                        <a:t>in 4</a:t>
                      </a:r>
                      <a:r>
                        <a:rPr sz="1600" spc="35" dirty="0">
                          <a:latin typeface="Calibri"/>
                          <a:cs typeface="Calibri"/>
                        </a:rPr>
                        <a:t> </a:t>
                      </a:r>
                      <a:r>
                        <a:rPr sz="1600" spc="-5" dirty="0">
                          <a:latin typeface="Calibri"/>
                          <a:cs typeface="Calibri"/>
                        </a:rPr>
                        <a:t>months</a:t>
                      </a:r>
                      <a:endParaRPr sz="1600">
                        <a:latin typeface="Calibri"/>
                        <a:cs typeface="Calibri"/>
                      </a:endParaRPr>
                    </a:p>
                    <a:p>
                      <a:pPr marL="92075" marR="121920">
                        <a:lnSpc>
                          <a:spcPct val="100000"/>
                        </a:lnSpc>
                      </a:pPr>
                      <a:r>
                        <a:rPr sz="1600" spc="-10" dirty="0">
                          <a:latin typeface="Calibri"/>
                          <a:cs typeface="Calibri"/>
                        </a:rPr>
                        <a:t>(PDR </a:t>
                      </a:r>
                      <a:r>
                        <a:rPr sz="1600" spc="-5" dirty="0">
                          <a:latin typeface="Calibri"/>
                          <a:cs typeface="Calibri"/>
                        </a:rPr>
                        <a:t>in up to 50%, high-risk PDR in up to </a:t>
                      </a:r>
                      <a:r>
                        <a:rPr sz="1600" spc="-10" dirty="0">
                          <a:latin typeface="Calibri"/>
                          <a:cs typeface="Calibri"/>
                        </a:rPr>
                        <a:t>15%  </a:t>
                      </a:r>
                      <a:r>
                        <a:rPr sz="1600" spc="-5" dirty="0">
                          <a:latin typeface="Calibri"/>
                          <a:cs typeface="Calibri"/>
                        </a:rPr>
                        <a:t>within a</a:t>
                      </a:r>
                      <a:r>
                        <a:rPr sz="1600" spc="-20" dirty="0">
                          <a:latin typeface="Calibri"/>
                          <a:cs typeface="Calibri"/>
                        </a:rPr>
                        <a:t> </a:t>
                      </a:r>
                      <a:r>
                        <a:rPr sz="1600" spc="-10" dirty="0">
                          <a:latin typeface="Calibri"/>
                          <a:cs typeface="Calibri"/>
                        </a:rPr>
                        <a:t>year)</a:t>
                      </a:r>
                      <a:endParaRPr sz="16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822960">
                <a:tc>
                  <a:txBody>
                    <a:bodyPr/>
                    <a:lstStyle/>
                    <a:p>
                      <a:pPr marL="91440">
                        <a:lnSpc>
                          <a:spcPct val="100000"/>
                        </a:lnSpc>
                        <a:spcBef>
                          <a:spcPts val="265"/>
                        </a:spcBef>
                      </a:pPr>
                      <a:r>
                        <a:rPr sz="1600" b="1" spc="-10" dirty="0">
                          <a:solidFill>
                            <a:srgbClr val="C00000"/>
                          </a:solidFill>
                          <a:latin typeface="Calibri"/>
                          <a:cs typeface="Calibri"/>
                        </a:rPr>
                        <a:t>VERY</a:t>
                      </a:r>
                      <a:r>
                        <a:rPr sz="1600" b="1" spc="-5" dirty="0">
                          <a:solidFill>
                            <a:srgbClr val="C00000"/>
                          </a:solidFill>
                          <a:latin typeface="Calibri"/>
                          <a:cs typeface="Calibri"/>
                        </a:rPr>
                        <a:t> SEVERE</a:t>
                      </a:r>
                      <a:endParaRPr sz="1600">
                        <a:latin typeface="Calibri"/>
                        <a:cs typeface="Calibri"/>
                      </a:endParaRPr>
                    </a:p>
                    <a:p>
                      <a:pPr marL="184785" indent="-93980">
                        <a:lnSpc>
                          <a:spcPct val="100000"/>
                        </a:lnSpc>
                        <a:spcBef>
                          <a:spcPts val="5"/>
                        </a:spcBef>
                        <a:buSzPct val="93750"/>
                        <a:buFont typeface="Wingdings"/>
                        <a:buChar char=""/>
                        <a:tabLst>
                          <a:tab pos="185420" algn="l"/>
                        </a:tabLst>
                      </a:pPr>
                      <a:r>
                        <a:rPr sz="1600" spc="-5" dirty="0">
                          <a:latin typeface="Calibri"/>
                          <a:cs typeface="Calibri"/>
                        </a:rPr>
                        <a:t>≥2 of the </a:t>
                      </a:r>
                      <a:r>
                        <a:rPr sz="1600" spc="-10" dirty="0">
                          <a:latin typeface="Calibri"/>
                          <a:cs typeface="Calibri"/>
                        </a:rPr>
                        <a:t>criteria </a:t>
                      </a:r>
                      <a:r>
                        <a:rPr sz="1600" spc="-15" dirty="0">
                          <a:latin typeface="Calibri"/>
                          <a:cs typeface="Calibri"/>
                        </a:rPr>
                        <a:t>for</a:t>
                      </a:r>
                      <a:r>
                        <a:rPr sz="1600" spc="35" dirty="0">
                          <a:latin typeface="Calibri"/>
                          <a:cs typeface="Calibri"/>
                        </a:rPr>
                        <a:t> </a:t>
                      </a:r>
                      <a:r>
                        <a:rPr sz="1600" spc="-15" dirty="0">
                          <a:latin typeface="Calibri"/>
                          <a:cs typeface="Calibri"/>
                        </a:rPr>
                        <a:t>severe</a:t>
                      </a:r>
                      <a:endParaRPr sz="16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65"/>
                        </a:spcBef>
                      </a:pPr>
                      <a:r>
                        <a:rPr sz="1600" spc="-15" dirty="0">
                          <a:latin typeface="Calibri"/>
                          <a:cs typeface="Calibri"/>
                        </a:rPr>
                        <a:t>Review </a:t>
                      </a:r>
                      <a:r>
                        <a:rPr sz="1600" spc="-5" dirty="0">
                          <a:latin typeface="Calibri"/>
                          <a:cs typeface="Calibri"/>
                        </a:rPr>
                        <a:t>in 2-3</a:t>
                      </a:r>
                      <a:r>
                        <a:rPr sz="1600" spc="50" dirty="0">
                          <a:latin typeface="Calibri"/>
                          <a:cs typeface="Calibri"/>
                        </a:rPr>
                        <a:t> </a:t>
                      </a:r>
                      <a:r>
                        <a:rPr sz="1600" spc="-5" dirty="0">
                          <a:latin typeface="Calibri"/>
                          <a:cs typeface="Calibri"/>
                        </a:rPr>
                        <a:t>months</a:t>
                      </a:r>
                      <a:endParaRPr sz="1600" dirty="0">
                        <a:latin typeface="Calibri"/>
                        <a:cs typeface="Calibri"/>
                      </a:endParaRPr>
                    </a:p>
                    <a:p>
                      <a:pPr marL="92075">
                        <a:lnSpc>
                          <a:spcPct val="100000"/>
                        </a:lnSpc>
                        <a:spcBef>
                          <a:spcPts val="5"/>
                        </a:spcBef>
                      </a:pPr>
                      <a:r>
                        <a:rPr sz="1600" spc="-5" dirty="0">
                          <a:latin typeface="Calibri"/>
                          <a:cs typeface="Calibri"/>
                        </a:rPr>
                        <a:t>(High-risk PDR in up to </a:t>
                      </a:r>
                      <a:r>
                        <a:rPr sz="1600" spc="-10" dirty="0">
                          <a:latin typeface="Calibri"/>
                          <a:cs typeface="Calibri"/>
                        </a:rPr>
                        <a:t>45% </a:t>
                      </a:r>
                      <a:r>
                        <a:rPr sz="1600" spc="-5" dirty="0">
                          <a:latin typeface="Calibri"/>
                          <a:cs typeface="Calibri"/>
                        </a:rPr>
                        <a:t>within a</a:t>
                      </a:r>
                      <a:r>
                        <a:rPr sz="1600" spc="15" dirty="0">
                          <a:latin typeface="Calibri"/>
                          <a:cs typeface="Calibri"/>
                        </a:rPr>
                        <a:t> </a:t>
                      </a:r>
                      <a:r>
                        <a:rPr sz="1600" spc="-10" dirty="0">
                          <a:latin typeface="Calibri"/>
                          <a:cs typeface="Calibri"/>
                        </a:rPr>
                        <a:t>year)</a:t>
                      </a:r>
                      <a:endParaRPr sz="1600" dirty="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1833474" y="17780"/>
            <a:ext cx="8524875" cy="299720"/>
          </a:xfrm>
          <a:prstGeom prst="rect">
            <a:avLst/>
          </a:prstGeom>
        </p:spPr>
        <p:txBody>
          <a:bodyPr vert="horz" wrap="square" lIns="0" tIns="12700" rIns="0" bIns="0" rtlCol="0">
            <a:spAutoFit/>
          </a:bodyPr>
          <a:lstStyle/>
          <a:p>
            <a:pPr marL="12700">
              <a:spcBef>
                <a:spcPts val="100"/>
              </a:spcBef>
            </a:pPr>
            <a:r>
              <a:rPr b="1" u="heavy" spc="-20" dirty="0">
                <a:solidFill>
                  <a:srgbClr val="30859C"/>
                </a:solidFill>
                <a:uFill>
                  <a:solidFill>
                    <a:srgbClr val="30859C"/>
                  </a:solidFill>
                </a:uFill>
                <a:latin typeface="Calibri"/>
                <a:cs typeface="Calibri"/>
              </a:rPr>
              <a:t>ABBREVIATED </a:t>
            </a:r>
            <a:r>
              <a:rPr b="1" u="heavy" spc="-40" dirty="0">
                <a:solidFill>
                  <a:srgbClr val="30859C"/>
                </a:solidFill>
                <a:uFill>
                  <a:solidFill>
                    <a:srgbClr val="30859C"/>
                  </a:solidFill>
                </a:uFill>
                <a:latin typeface="Calibri"/>
                <a:cs typeface="Calibri"/>
              </a:rPr>
              <a:t>EARLY </a:t>
            </a:r>
            <a:r>
              <a:rPr b="1" u="heavy" spc="-25" dirty="0">
                <a:solidFill>
                  <a:srgbClr val="30859C"/>
                </a:solidFill>
                <a:uFill>
                  <a:solidFill>
                    <a:srgbClr val="30859C"/>
                  </a:solidFill>
                </a:uFill>
                <a:latin typeface="Calibri"/>
                <a:cs typeface="Calibri"/>
              </a:rPr>
              <a:t>TREATMENT </a:t>
            </a:r>
            <a:r>
              <a:rPr b="1" u="heavy" spc="-5" dirty="0">
                <a:solidFill>
                  <a:srgbClr val="30859C"/>
                </a:solidFill>
                <a:uFill>
                  <a:solidFill>
                    <a:srgbClr val="30859C"/>
                  </a:solidFill>
                </a:uFill>
                <a:latin typeface="Calibri"/>
                <a:cs typeface="Calibri"/>
              </a:rPr>
              <a:t>DIABETIC </a:t>
            </a:r>
            <a:r>
              <a:rPr b="1" u="heavy" spc="-30" dirty="0">
                <a:solidFill>
                  <a:srgbClr val="30859C"/>
                </a:solidFill>
                <a:uFill>
                  <a:solidFill>
                    <a:srgbClr val="30859C"/>
                  </a:solidFill>
                </a:uFill>
                <a:latin typeface="Calibri"/>
                <a:cs typeface="Calibri"/>
              </a:rPr>
              <a:t>RETINOPATHY </a:t>
            </a:r>
            <a:r>
              <a:rPr b="1" u="heavy" spc="-15" dirty="0">
                <a:solidFill>
                  <a:srgbClr val="30859C"/>
                </a:solidFill>
                <a:uFill>
                  <a:solidFill>
                    <a:srgbClr val="30859C"/>
                  </a:solidFill>
                </a:uFill>
                <a:latin typeface="Calibri"/>
                <a:cs typeface="Calibri"/>
              </a:rPr>
              <a:t>STUDY </a:t>
            </a:r>
            <a:r>
              <a:rPr b="1" u="heavy" spc="-5" dirty="0">
                <a:solidFill>
                  <a:srgbClr val="30859C"/>
                </a:solidFill>
                <a:uFill>
                  <a:solidFill>
                    <a:srgbClr val="30859C"/>
                  </a:solidFill>
                </a:uFill>
                <a:latin typeface="Calibri"/>
                <a:cs typeface="Calibri"/>
              </a:rPr>
              <a:t>(ETDRS)</a:t>
            </a:r>
            <a:r>
              <a:rPr b="1" u="heavy" spc="215" dirty="0">
                <a:solidFill>
                  <a:srgbClr val="30859C"/>
                </a:solidFill>
                <a:uFill>
                  <a:solidFill>
                    <a:srgbClr val="30859C"/>
                  </a:solidFill>
                </a:uFill>
                <a:latin typeface="Calibri"/>
                <a:cs typeface="Calibri"/>
              </a:rPr>
              <a:t> </a:t>
            </a:r>
            <a:r>
              <a:rPr b="1" u="heavy" spc="-15" dirty="0">
                <a:solidFill>
                  <a:srgbClr val="30859C"/>
                </a:solidFill>
                <a:uFill>
                  <a:solidFill>
                    <a:srgbClr val="30859C"/>
                  </a:solidFill>
                </a:uFill>
                <a:latin typeface="Calibri"/>
                <a:cs typeface="Calibri"/>
              </a:rPr>
              <a:t>CLASSIFICATION</a:t>
            </a:r>
            <a:endParaRPr>
              <a:latin typeface="Calibri"/>
              <a:cs typeface="Calibri"/>
            </a:endParaRPr>
          </a:p>
        </p:txBody>
      </p:sp>
      <p:sp>
        <p:nvSpPr>
          <p:cNvPr id="4" name="object 4"/>
          <p:cNvSpPr/>
          <p:nvPr/>
        </p:nvSpPr>
        <p:spPr>
          <a:xfrm>
            <a:off x="6692391" y="374650"/>
            <a:ext cx="0" cy="396240"/>
          </a:xfrm>
          <a:custGeom>
            <a:avLst/>
            <a:gdLst/>
            <a:ahLst/>
            <a:cxnLst/>
            <a:rect l="l" t="t" r="r" b="b"/>
            <a:pathLst>
              <a:path h="396240">
                <a:moveTo>
                  <a:pt x="0" y="0"/>
                </a:moveTo>
                <a:lnTo>
                  <a:pt x="0" y="396239"/>
                </a:lnTo>
              </a:path>
            </a:pathLst>
          </a:custGeom>
          <a:ln w="12700">
            <a:solidFill>
              <a:srgbClr val="FFFFFF"/>
            </a:solidFill>
          </a:ln>
        </p:spPr>
        <p:txBody>
          <a:bodyPr wrap="square" lIns="0" tIns="0" rIns="0" bIns="0" rtlCol="0"/>
          <a:lstStyle/>
          <a:p>
            <a:endParaRPr/>
          </a:p>
        </p:txBody>
      </p:sp>
      <p:sp>
        <p:nvSpPr>
          <p:cNvPr id="5" name="object 5"/>
          <p:cNvSpPr/>
          <p:nvPr/>
        </p:nvSpPr>
        <p:spPr>
          <a:xfrm>
            <a:off x="1524000" y="374650"/>
            <a:ext cx="0" cy="396240"/>
          </a:xfrm>
          <a:custGeom>
            <a:avLst/>
            <a:gdLst/>
            <a:ahLst/>
            <a:cxnLst/>
            <a:rect l="l" t="t" r="r" b="b"/>
            <a:pathLst>
              <a:path h="396240">
                <a:moveTo>
                  <a:pt x="0" y="0"/>
                </a:moveTo>
                <a:lnTo>
                  <a:pt x="0" y="396239"/>
                </a:lnTo>
              </a:path>
            </a:pathLst>
          </a:custGeom>
          <a:ln w="12700">
            <a:solidFill>
              <a:srgbClr val="FFFFFF"/>
            </a:solidFill>
          </a:ln>
        </p:spPr>
        <p:txBody>
          <a:bodyPr wrap="square" lIns="0" tIns="0" rIns="0" bIns="0" rtlCol="0"/>
          <a:lstStyle/>
          <a:p>
            <a:endParaRPr/>
          </a:p>
        </p:txBody>
      </p:sp>
      <p:sp>
        <p:nvSpPr>
          <p:cNvPr id="6" name="object 6"/>
          <p:cNvSpPr/>
          <p:nvPr/>
        </p:nvSpPr>
        <p:spPr>
          <a:xfrm>
            <a:off x="10668000" y="374650"/>
            <a:ext cx="0" cy="396240"/>
          </a:xfrm>
          <a:custGeom>
            <a:avLst/>
            <a:gdLst/>
            <a:ahLst/>
            <a:cxnLst/>
            <a:rect l="l" t="t" r="r" b="b"/>
            <a:pathLst>
              <a:path h="396240">
                <a:moveTo>
                  <a:pt x="0" y="0"/>
                </a:moveTo>
                <a:lnTo>
                  <a:pt x="0" y="396239"/>
                </a:lnTo>
              </a:path>
            </a:pathLst>
          </a:custGeom>
          <a:ln w="12700">
            <a:solidFill>
              <a:srgbClr val="FFFFFF"/>
            </a:solidFill>
          </a:ln>
        </p:spPr>
        <p:txBody>
          <a:bodyPr wrap="square" lIns="0" tIns="0" rIns="0" bIns="0" rtlCol="0"/>
          <a:lstStyle/>
          <a:p>
            <a:endParaRPr/>
          </a:p>
        </p:txBody>
      </p:sp>
      <p:sp>
        <p:nvSpPr>
          <p:cNvPr id="7" name="object 7"/>
          <p:cNvSpPr/>
          <p:nvPr/>
        </p:nvSpPr>
        <p:spPr>
          <a:xfrm>
            <a:off x="1524000" y="374650"/>
            <a:ext cx="9144000" cy="12700"/>
          </a:xfrm>
          <a:custGeom>
            <a:avLst/>
            <a:gdLst/>
            <a:ahLst/>
            <a:cxnLst/>
            <a:rect l="l" t="t" r="r" b="b"/>
            <a:pathLst>
              <a:path w="9144000" h="12700">
                <a:moveTo>
                  <a:pt x="0" y="0"/>
                </a:moveTo>
                <a:lnTo>
                  <a:pt x="0" y="12700"/>
                </a:lnTo>
                <a:lnTo>
                  <a:pt x="9144000" y="12700"/>
                </a:lnTo>
                <a:lnTo>
                  <a:pt x="9144000" y="0"/>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524000" y="732790"/>
            <a:ext cx="9144000" cy="38100"/>
          </a:xfrm>
          <a:custGeom>
            <a:avLst/>
            <a:gdLst/>
            <a:ahLst/>
            <a:cxnLst/>
            <a:rect l="l" t="t" r="r" b="b"/>
            <a:pathLst>
              <a:path w="9144000" h="38100">
                <a:moveTo>
                  <a:pt x="0" y="0"/>
                </a:moveTo>
                <a:lnTo>
                  <a:pt x="0" y="38100"/>
                </a:lnTo>
                <a:lnTo>
                  <a:pt x="9144000" y="38100"/>
                </a:lnTo>
                <a:lnTo>
                  <a:pt x="9144000" y="0"/>
                </a:lnTo>
                <a:lnTo>
                  <a:pt x="0" y="0"/>
                </a:lnTo>
                <a:close/>
              </a:path>
            </a:pathLst>
          </a:custGeom>
          <a:solidFill>
            <a:srgbClr val="FFFFFF"/>
          </a:solidFill>
        </p:spPr>
        <p:txBody>
          <a:bodyPr wrap="square" lIns="0" tIns="0" rIns="0" bIns="0" rtlCol="0"/>
          <a:lstStyle/>
          <a:p>
            <a:endParaRPr/>
          </a:p>
        </p:txBody>
      </p:sp>
      <p:sp>
        <p:nvSpPr>
          <p:cNvPr id="9" name="object 9"/>
          <p:cNvSpPr txBox="1"/>
          <p:nvPr/>
        </p:nvSpPr>
        <p:spPr>
          <a:xfrm>
            <a:off x="1530350" y="387351"/>
            <a:ext cx="5156200" cy="301365"/>
          </a:xfrm>
          <a:prstGeom prst="rect">
            <a:avLst/>
          </a:prstGeom>
          <a:solidFill>
            <a:srgbClr val="C0504D"/>
          </a:solidFill>
        </p:spPr>
        <p:txBody>
          <a:bodyPr vert="horz" wrap="square" lIns="0" tIns="24130" rIns="0" bIns="0" rtlCol="0">
            <a:spAutoFit/>
          </a:bodyPr>
          <a:lstStyle/>
          <a:p>
            <a:pPr marL="635" algn="ctr">
              <a:spcBef>
                <a:spcPts val="190"/>
              </a:spcBef>
            </a:pPr>
            <a:r>
              <a:rPr b="1" spc="-35" dirty="0">
                <a:solidFill>
                  <a:srgbClr val="FFFFFF"/>
                </a:solidFill>
                <a:latin typeface="Calibri"/>
                <a:cs typeface="Calibri"/>
              </a:rPr>
              <a:t>CATEGORY</a:t>
            </a:r>
            <a:endParaRPr>
              <a:latin typeface="Calibri"/>
              <a:cs typeface="Calibri"/>
            </a:endParaRPr>
          </a:p>
        </p:txBody>
      </p:sp>
      <p:sp>
        <p:nvSpPr>
          <p:cNvPr id="10" name="object 10"/>
          <p:cNvSpPr txBox="1"/>
          <p:nvPr/>
        </p:nvSpPr>
        <p:spPr>
          <a:xfrm>
            <a:off x="6698742" y="387351"/>
            <a:ext cx="3963035" cy="301365"/>
          </a:xfrm>
          <a:prstGeom prst="rect">
            <a:avLst/>
          </a:prstGeom>
          <a:solidFill>
            <a:srgbClr val="C0504D"/>
          </a:solidFill>
        </p:spPr>
        <p:txBody>
          <a:bodyPr vert="horz" wrap="square" lIns="0" tIns="24130" rIns="0" bIns="0" rtlCol="0">
            <a:spAutoFit/>
          </a:bodyPr>
          <a:lstStyle/>
          <a:p>
            <a:pPr marL="1253490">
              <a:spcBef>
                <a:spcPts val="190"/>
              </a:spcBef>
            </a:pPr>
            <a:r>
              <a:rPr b="1" spc="-5" dirty="0">
                <a:solidFill>
                  <a:srgbClr val="FFFFFF"/>
                </a:solidFill>
                <a:latin typeface="Calibri"/>
                <a:cs typeface="Calibri"/>
              </a:rPr>
              <a:t>MANAGEMENT</a:t>
            </a:r>
            <a:endParaRPr>
              <a:latin typeface="Calibri"/>
              <a:cs typeface="Calibri"/>
            </a:endParaRPr>
          </a:p>
        </p:txBody>
      </p:sp>
    </p:spTree>
    <p:extLst>
      <p:ext uri="{BB962C8B-B14F-4D97-AF65-F5344CB8AC3E}">
        <p14:creationId xmlns:p14="http://schemas.microsoft.com/office/powerpoint/2010/main" val="3004961590"/>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01" y="1095754"/>
            <a:ext cx="3563493" cy="522884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31683" y="627124"/>
            <a:ext cx="3244215" cy="697230"/>
          </a:xfrm>
          <a:prstGeom prst="rect">
            <a:avLst/>
          </a:prstGeom>
        </p:spPr>
        <p:txBody>
          <a:bodyPr vert="horz" wrap="square" lIns="0" tIns="13335" rIns="0" bIns="0" rtlCol="0" anchor="t">
            <a:spAutoFit/>
          </a:bodyPr>
          <a:lstStyle/>
          <a:p>
            <a:pPr marL="12700">
              <a:spcBef>
                <a:spcPts val="105"/>
              </a:spcBef>
            </a:pPr>
            <a:r>
              <a:rPr sz="4400" spc="-15" dirty="0">
                <a:solidFill>
                  <a:schemeClr val="accent1"/>
                </a:solidFill>
                <a:cs typeface="Times New Roman"/>
              </a:rPr>
              <a:t>SYMPTOMS</a:t>
            </a:r>
            <a:endParaRPr sz="4400" dirty="0">
              <a:solidFill>
                <a:schemeClr val="accent1"/>
              </a:solidFill>
              <a:cs typeface="Times New Roman"/>
            </a:endParaRPr>
          </a:p>
        </p:txBody>
      </p:sp>
      <p:sp>
        <p:nvSpPr>
          <p:cNvPr id="5" name="object 5"/>
          <p:cNvSpPr txBox="1"/>
          <p:nvPr/>
        </p:nvSpPr>
        <p:spPr>
          <a:xfrm>
            <a:off x="1802766" y="1552954"/>
            <a:ext cx="6946265" cy="4049395"/>
          </a:xfrm>
          <a:prstGeom prst="rect">
            <a:avLst/>
          </a:prstGeom>
        </p:spPr>
        <p:txBody>
          <a:bodyPr vert="horz" wrap="square" lIns="0" tIns="12700" rIns="0" bIns="0" rtlCol="0">
            <a:spAutoFit/>
          </a:bodyPr>
          <a:lstStyle/>
          <a:p>
            <a:pPr marL="12700" marR="5080">
              <a:lnSpc>
                <a:spcPct val="120000"/>
              </a:lnSpc>
              <a:spcBef>
                <a:spcPts val="100"/>
              </a:spcBef>
            </a:pPr>
            <a:r>
              <a:rPr sz="2000" spc="-5" dirty="0">
                <a:latin typeface="Calibri"/>
                <a:cs typeface="Calibri"/>
              </a:rPr>
              <a:t>Diabetic </a:t>
            </a:r>
            <a:r>
              <a:rPr sz="2000" spc="-10" dirty="0">
                <a:latin typeface="Calibri"/>
                <a:cs typeface="Calibri"/>
              </a:rPr>
              <a:t>retinopathy </a:t>
            </a:r>
            <a:r>
              <a:rPr sz="2000" spc="-5" dirty="0">
                <a:latin typeface="Calibri"/>
                <a:cs typeface="Calibri"/>
              </a:rPr>
              <a:t>is </a:t>
            </a:r>
            <a:r>
              <a:rPr sz="2000" spc="-10" dirty="0">
                <a:latin typeface="Calibri"/>
                <a:cs typeface="Calibri"/>
              </a:rPr>
              <a:t>asymptomatic </a:t>
            </a:r>
            <a:r>
              <a:rPr sz="2000" dirty="0">
                <a:latin typeface="Calibri"/>
                <a:cs typeface="Calibri"/>
              </a:rPr>
              <a:t>in </a:t>
            </a:r>
            <a:r>
              <a:rPr sz="2000" spc="-5" dirty="0">
                <a:latin typeface="Calibri"/>
                <a:cs typeface="Calibri"/>
              </a:rPr>
              <a:t>early </a:t>
            </a:r>
            <a:r>
              <a:rPr sz="2000" spc="-10" dirty="0">
                <a:latin typeface="Calibri"/>
                <a:cs typeface="Calibri"/>
              </a:rPr>
              <a:t>stages </a:t>
            </a:r>
            <a:r>
              <a:rPr sz="2000" spc="-5" dirty="0">
                <a:latin typeface="Calibri"/>
                <a:cs typeface="Calibri"/>
              </a:rPr>
              <a:t>of </a:t>
            </a:r>
            <a:r>
              <a:rPr sz="2000" dirty="0">
                <a:latin typeface="Calibri"/>
                <a:cs typeface="Calibri"/>
              </a:rPr>
              <a:t>the </a:t>
            </a:r>
            <a:r>
              <a:rPr sz="2000" spc="-5" dirty="0">
                <a:latin typeface="Calibri"/>
                <a:cs typeface="Calibri"/>
              </a:rPr>
              <a:t>disease.  </a:t>
            </a:r>
            <a:r>
              <a:rPr sz="2000" dirty="0">
                <a:latin typeface="Calibri"/>
                <a:cs typeface="Calibri"/>
              </a:rPr>
              <a:t>As the </a:t>
            </a:r>
            <a:r>
              <a:rPr sz="2000" spc="-5" dirty="0">
                <a:latin typeface="Calibri"/>
                <a:cs typeface="Calibri"/>
              </a:rPr>
              <a:t>disease </a:t>
            </a:r>
            <a:r>
              <a:rPr sz="2000" spc="-10" dirty="0">
                <a:latin typeface="Calibri"/>
                <a:cs typeface="Calibri"/>
              </a:rPr>
              <a:t>progresses symptoms </a:t>
            </a:r>
            <a:r>
              <a:rPr sz="2000" spc="-15" dirty="0">
                <a:latin typeface="Calibri"/>
                <a:cs typeface="Calibri"/>
              </a:rPr>
              <a:t>may</a:t>
            </a:r>
            <a:r>
              <a:rPr sz="2000" spc="30" dirty="0">
                <a:latin typeface="Calibri"/>
                <a:cs typeface="Calibri"/>
              </a:rPr>
              <a:t> </a:t>
            </a:r>
            <a:r>
              <a:rPr sz="2000" dirty="0">
                <a:latin typeface="Calibri"/>
                <a:cs typeface="Calibri"/>
              </a:rPr>
              <a:t>include-</a:t>
            </a:r>
          </a:p>
          <a:p>
            <a:pPr>
              <a:spcBef>
                <a:spcPts val="5"/>
              </a:spcBef>
            </a:pPr>
            <a:endParaRPr sz="2750" dirty="0">
              <a:latin typeface="Calibri"/>
              <a:cs typeface="Calibri"/>
            </a:endParaRPr>
          </a:p>
          <a:p>
            <a:pPr marL="355600" indent="-342900">
              <a:buFont typeface="Arial"/>
              <a:buChar char="•"/>
              <a:tabLst>
                <a:tab pos="354965" algn="l"/>
                <a:tab pos="355600" algn="l"/>
              </a:tabLst>
            </a:pPr>
            <a:r>
              <a:rPr sz="2000" spc="-5" dirty="0">
                <a:latin typeface="Calibri"/>
                <a:cs typeface="Calibri"/>
              </a:rPr>
              <a:t>Blurred</a:t>
            </a:r>
            <a:r>
              <a:rPr sz="2000" spc="-10" dirty="0">
                <a:latin typeface="Calibri"/>
                <a:cs typeface="Calibri"/>
              </a:rPr>
              <a:t> </a:t>
            </a:r>
            <a:r>
              <a:rPr sz="2000" spc="-5" dirty="0">
                <a:latin typeface="Calibri"/>
                <a:cs typeface="Calibri"/>
              </a:rPr>
              <a:t>vision</a:t>
            </a:r>
            <a:endParaRPr sz="2000" dirty="0">
              <a:latin typeface="Calibri"/>
              <a:cs typeface="Calibri"/>
            </a:endParaRPr>
          </a:p>
          <a:p>
            <a:pPr marL="355600" indent="-342900">
              <a:spcBef>
                <a:spcPts val="480"/>
              </a:spcBef>
              <a:buFont typeface="Arial"/>
              <a:buChar char="•"/>
              <a:tabLst>
                <a:tab pos="354965" algn="l"/>
                <a:tab pos="355600" algn="l"/>
              </a:tabLst>
            </a:pPr>
            <a:r>
              <a:rPr sz="2000" spc="-15" dirty="0">
                <a:latin typeface="Calibri"/>
                <a:cs typeface="Calibri"/>
              </a:rPr>
              <a:t>Floaters </a:t>
            </a:r>
            <a:r>
              <a:rPr sz="2000" dirty="0">
                <a:latin typeface="Calibri"/>
                <a:cs typeface="Calibri"/>
              </a:rPr>
              <a:t>and</a:t>
            </a:r>
            <a:r>
              <a:rPr sz="2000" spc="25" dirty="0">
                <a:latin typeface="Calibri"/>
                <a:cs typeface="Calibri"/>
              </a:rPr>
              <a:t> </a:t>
            </a:r>
            <a:r>
              <a:rPr sz="2000" spc="-5" dirty="0">
                <a:latin typeface="Calibri"/>
                <a:cs typeface="Calibri"/>
              </a:rPr>
              <a:t>flashes</a:t>
            </a:r>
            <a:endParaRPr sz="2000" dirty="0">
              <a:latin typeface="Calibri"/>
              <a:cs typeface="Calibri"/>
            </a:endParaRPr>
          </a:p>
          <a:p>
            <a:pPr marL="355600" indent="-342900">
              <a:spcBef>
                <a:spcPts val="480"/>
              </a:spcBef>
              <a:buFont typeface="Arial"/>
              <a:buChar char="•"/>
              <a:tabLst>
                <a:tab pos="354965" algn="l"/>
                <a:tab pos="355600" algn="l"/>
              </a:tabLst>
            </a:pPr>
            <a:r>
              <a:rPr sz="2000" spc="-5" dirty="0">
                <a:latin typeface="Calibri"/>
                <a:cs typeface="Calibri"/>
              </a:rPr>
              <a:t>Fluctuating vision</a:t>
            </a:r>
            <a:endParaRPr sz="2000" dirty="0">
              <a:latin typeface="Calibri"/>
              <a:cs typeface="Calibri"/>
            </a:endParaRPr>
          </a:p>
          <a:p>
            <a:pPr marL="355600" indent="-342900">
              <a:spcBef>
                <a:spcPts val="480"/>
              </a:spcBef>
              <a:buFont typeface="Arial"/>
              <a:buChar char="•"/>
              <a:tabLst>
                <a:tab pos="354965" algn="l"/>
                <a:tab pos="355600" algn="l"/>
              </a:tabLst>
            </a:pPr>
            <a:r>
              <a:rPr sz="2000" spc="-10" dirty="0">
                <a:latin typeface="Calibri"/>
                <a:cs typeface="Calibri"/>
              </a:rPr>
              <a:t>Distorted</a:t>
            </a:r>
            <a:r>
              <a:rPr sz="2000" spc="10" dirty="0">
                <a:latin typeface="Calibri"/>
                <a:cs typeface="Calibri"/>
              </a:rPr>
              <a:t> </a:t>
            </a:r>
            <a:r>
              <a:rPr sz="2000" spc="-5" dirty="0">
                <a:latin typeface="Calibri"/>
                <a:cs typeface="Calibri"/>
              </a:rPr>
              <a:t>vision</a:t>
            </a:r>
            <a:endParaRPr sz="2000" dirty="0">
              <a:latin typeface="Calibri"/>
              <a:cs typeface="Calibri"/>
            </a:endParaRPr>
          </a:p>
          <a:p>
            <a:pPr marL="355600" indent="-342900">
              <a:spcBef>
                <a:spcPts val="480"/>
              </a:spcBef>
              <a:buFont typeface="Arial"/>
              <a:buChar char="•"/>
              <a:tabLst>
                <a:tab pos="354965" algn="l"/>
                <a:tab pos="355600" algn="l"/>
              </a:tabLst>
            </a:pPr>
            <a:r>
              <a:rPr sz="2000" spc="-5" dirty="0">
                <a:latin typeface="Calibri"/>
                <a:cs typeface="Calibri"/>
              </a:rPr>
              <a:t>Dark areas </a:t>
            </a:r>
            <a:r>
              <a:rPr sz="2000" dirty="0">
                <a:latin typeface="Calibri"/>
                <a:cs typeface="Calibri"/>
              </a:rPr>
              <a:t>in the</a:t>
            </a:r>
            <a:r>
              <a:rPr sz="2000" spc="-15" dirty="0">
                <a:latin typeface="Calibri"/>
                <a:cs typeface="Calibri"/>
              </a:rPr>
              <a:t> </a:t>
            </a:r>
            <a:r>
              <a:rPr sz="2000" spc="-5" dirty="0">
                <a:latin typeface="Calibri"/>
                <a:cs typeface="Calibri"/>
              </a:rPr>
              <a:t>vision</a:t>
            </a:r>
            <a:endParaRPr sz="2000" dirty="0">
              <a:latin typeface="Calibri"/>
              <a:cs typeface="Calibri"/>
            </a:endParaRPr>
          </a:p>
          <a:p>
            <a:pPr marL="355600" indent="-342900">
              <a:spcBef>
                <a:spcPts val="480"/>
              </a:spcBef>
              <a:buFont typeface="Arial"/>
              <a:buChar char="•"/>
              <a:tabLst>
                <a:tab pos="354965" algn="l"/>
                <a:tab pos="355600" algn="l"/>
              </a:tabLst>
            </a:pPr>
            <a:r>
              <a:rPr sz="2000" spc="-15" dirty="0">
                <a:latin typeface="Calibri"/>
                <a:cs typeface="Calibri"/>
              </a:rPr>
              <a:t>Poor </a:t>
            </a:r>
            <a:r>
              <a:rPr sz="2000" spc="-10" dirty="0">
                <a:latin typeface="Calibri"/>
                <a:cs typeface="Calibri"/>
              </a:rPr>
              <a:t>night</a:t>
            </a:r>
            <a:r>
              <a:rPr sz="2000" spc="-15" dirty="0">
                <a:latin typeface="Calibri"/>
                <a:cs typeface="Calibri"/>
              </a:rPr>
              <a:t> </a:t>
            </a:r>
            <a:r>
              <a:rPr sz="2000" spc="-5" dirty="0">
                <a:latin typeface="Calibri"/>
                <a:cs typeface="Calibri"/>
              </a:rPr>
              <a:t>vision</a:t>
            </a:r>
            <a:endParaRPr sz="2000" dirty="0">
              <a:latin typeface="Calibri"/>
              <a:cs typeface="Calibri"/>
            </a:endParaRPr>
          </a:p>
          <a:p>
            <a:pPr marL="355600" indent="-342900">
              <a:spcBef>
                <a:spcPts val="480"/>
              </a:spcBef>
              <a:buFont typeface="Arial"/>
              <a:buChar char="•"/>
              <a:tabLst>
                <a:tab pos="354965" algn="l"/>
                <a:tab pos="355600" algn="l"/>
              </a:tabLst>
            </a:pPr>
            <a:r>
              <a:rPr sz="2000" spc="-5" dirty="0">
                <a:latin typeface="Calibri"/>
                <a:cs typeface="Calibri"/>
              </a:rPr>
              <a:t>Impaired color</a:t>
            </a:r>
            <a:r>
              <a:rPr sz="2000" spc="-15" dirty="0">
                <a:latin typeface="Calibri"/>
                <a:cs typeface="Calibri"/>
              </a:rPr>
              <a:t> </a:t>
            </a:r>
            <a:r>
              <a:rPr sz="2000" spc="-5" dirty="0">
                <a:latin typeface="Calibri"/>
                <a:cs typeface="Calibri"/>
              </a:rPr>
              <a:t>vision</a:t>
            </a:r>
            <a:endParaRPr sz="2000" dirty="0">
              <a:latin typeface="Calibri"/>
              <a:cs typeface="Calibri"/>
            </a:endParaRPr>
          </a:p>
          <a:p>
            <a:pPr marL="355600" indent="-342900">
              <a:spcBef>
                <a:spcPts val="480"/>
              </a:spcBef>
              <a:buFont typeface="Arial"/>
              <a:buChar char="•"/>
              <a:tabLst>
                <a:tab pos="354965" algn="l"/>
                <a:tab pos="355600" algn="l"/>
              </a:tabLst>
            </a:pPr>
            <a:r>
              <a:rPr sz="2000" spc="-10" dirty="0">
                <a:latin typeface="Calibri"/>
                <a:cs typeface="Calibri"/>
              </a:rPr>
              <a:t>Partial </a:t>
            </a:r>
            <a:r>
              <a:rPr sz="2000" spc="-5" dirty="0">
                <a:latin typeface="Calibri"/>
                <a:cs typeface="Calibri"/>
              </a:rPr>
              <a:t>or </a:t>
            </a:r>
            <a:r>
              <a:rPr sz="2000" spc="-10" dirty="0">
                <a:latin typeface="Calibri"/>
                <a:cs typeface="Calibri"/>
              </a:rPr>
              <a:t>total </a:t>
            </a:r>
            <a:r>
              <a:rPr sz="2000" spc="-5" dirty="0">
                <a:latin typeface="Calibri"/>
                <a:cs typeface="Calibri"/>
              </a:rPr>
              <a:t>loss of</a:t>
            </a:r>
            <a:r>
              <a:rPr sz="2000" spc="35" dirty="0">
                <a:latin typeface="Calibri"/>
                <a:cs typeface="Calibri"/>
              </a:rPr>
              <a:t> </a:t>
            </a:r>
            <a:r>
              <a:rPr sz="2000" spc="-5" dirty="0">
                <a:latin typeface="Calibri"/>
                <a:cs typeface="Calibri"/>
              </a:rPr>
              <a:t>vision</a:t>
            </a:r>
            <a:endParaRPr sz="2000" dirty="0">
              <a:latin typeface="Calibri"/>
              <a:cs typeface="Calibri"/>
            </a:endParaRPr>
          </a:p>
        </p:txBody>
      </p:sp>
    </p:spTree>
    <p:extLst>
      <p:ext uri="{BB962C8B-B14F-4D97-AF65-F5344CB8AC3E}">
        <p14:creationId xmlns:p14="http://schemas.microsoft.com/office/powerpoint/2010/main" val="224202121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0" y="381000"/>
            <a:ext cx="7696200" cy="6096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5280804"/>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3"/>
          <p:cNvPicPr>
            <a:picLocks noChangeAspect="1" noChangeArrowheads="1"/>
          </p:cNvPicPr>
          <p:nvPr/>
        </p:nvPicPr>
        <p:blipFill>
          <a:blip r:embed="rId2" cstate="print"/>
          <a:srcRect l="31625" t="25000" r="2782" b="9375"/>
          <a:stretch>
            <a:fillRect/>
          </a:stretch>
        </p:blipFill>
        <p:spPr bwMode="auto">
          <a:xfrm>
            <a:off x="1828800" y="1671638"/>
            <a:ext cx="8534400" cy="4576762"/>
          </a:xfrm>
          <a:prstGeom prst="rect">
            <a:avLst/>
          </a:prstGeom>
          <a:noFill/>
          <a:ln w="9525">
            <a:noFill/>
            <a:miter lim="800000"/>
            <a:headEnd/>
            <a:tailEnd/>
          </a:ln>
        </p:spPr>
      </p:pic>
      <p:sp>
        <p:nvSpPr>
          <p:cNvPr id="4" name="Title 3"/>
          <p:cNvSpPr>
            <a:spLocks noGrp="1"/>
          </p:cNvSpPr>
          <p:nvPr>
            <p:ph type="title"/>
          </p:nvPr>
        </p:nvSpPr>
        <p:spPr>
          <a:xfrm>
            <a:off x="1981201" y="604838"/>
            <a:ext cx="7911465" cy="615553"/>
          </a:xfrm>
        </p:spPr>
        <p:txBody>
          <a:bodyPr>
            <a:normAutofit fontScale="90000"/>
          </a:bodyPr>
          <a:lstStyle/>
          <a:p>
            <a:r>
              <a:rPr lang="en-US" dirty="0"/>
              <a:t> </a:t>
            </a:r>
            <a:r>
              <a:rPr lang="en-US" dirty="0">
                <a:solidFill>
                  <a:schemeClr val="accent1"/>
                </a:solidFill>
              </a:rPr>
              <a:t>Normal Retinal Image</a:t>
            </a:r>
          </a:p>
        </p:txBody>
      </p:sp>
    </p:spTree>
    <p:extLst>
      <p:ext uri="{BB962C8B-B14F-4D97-AF65-F5344CB8AC3E}">
        <p14:creationId xmlns:p14="http://schemas.microsoft.com/office/powerpoint/2010/main" val="1757797760"/>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42913"/>
            <a:ext cx="9596438" cy="1231106"/>
          </a:xfrm>
        </p:spPr>
        <p:txBody>
          <a:bodyPr/>
          <a:lstStyle/>
          <a:p>
            <a:r>
              <a:rPr lang="en-US" dirty="0">
                <a:solidFill>
                  <a:schemeClr val="accent1"/>
                </a:solidFill>
              </a:rPr>
              <a:t>PRE POLIFERATIVE DR </a:t>
            </a:r>
            <a:br>
              <a:rPr lang="en-US" dirty="0">
                <a:solidFill>
                  <a:schemeClr val="accent1"/>
                </a:solidFill>
              </a:rPr>
            </a:br>
            <a:r>
              <a:rPr lang="en-US" sz="2400" dirty="0"/>
              <a:t>( formation of mycroaneurysm)</a:t>
            </a:r>
          </a:p>
        </p:txBody>
      </p:sp>
      <p:pic>
        <p:nvPicPr>
          <p:cNvPr id="3" name="Picture -1023"/>
          <p:cNvPicPr>
            <a:picLocks noChangeAspect="1" noChangeArrowheads="1"/>
          </p:cNvPicPr>
          <p:nvPr/>
        </p:nvPicPr>
        <p:blipFill>
          <a:blip r:embed="rId2" cstate="print"/>
          <a:srcRect l="35724" t="21875" r="1611" b="17708"/>
          <a:stretch>
            <a:fillRect/>
          </a:stretch>
        </p:blipFill>
        <p:spPr bwMode="auto">
          <a:xfrm>
            <a:off x="2133600" y="1928812"/>
            <a:ext cx="8510588" cy="4257676"/>
          </a:xfrm>
          <a:prstGeom prst="rect">
            <a:avLst/>
          </a:prstGeom>
          <a:noFill/>
          <a:ln w="9525">
            <a:noFill/>
            <a:miter lim="800000"/>
            <a:headEnd/>
            <a:tailEnd/>
          </a:ln>
        </p:spPr>
      </p:pic>
    </p:spTree>
    <p:extLst>
      <p:ext uri="{BB962C8B-B14F-4D97-AF65-F5344CB8AC3E}">
        <p14:creationId xmlns:p14="http://schemas.microsoft.com/office/powerpoint/2010/main" val="4130897338"/>
      </p:ext>
    </p:extLst>
  </p:cSld>
  <p:clrMapOvr>
    <a:masterClrMapping/>
  </p:clrMapOvr>
  <p:transition spd="slow">
    <p:wipe dir="d"/>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0</TotalTime>
  <Words>1186</Words>
  <Application>Microsoft Office PowerPoint</Application>
  <PresentationFormat>Widescreen</PresentationFormat>
  <Paragraphs>180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Devanagari</vt:lpstr>
      <vt:lpstr>Arial</vt:lpstr>
      <vt:lpstr>Calibri</vt:lpstr>
      <vt:lpstr>Century Gothic</vt:lpstr>
      <vt:lpstr>Wingdings</vt:lpstr>
      <vt:lpstr>Wingdings 3</vt:lpstr>
      <vt:lpstr>Wisp</vt:lpstr>
      <vt:lpstr>PowerPoint Presentation</vt:lpstr>
      <vt:lpstr>DETECTION  OF  DIABETIC RETINOPATHY  USING  ARTIFICIAL INTELLIGENCE</vt:lpstr>
      <vt:lpstr>PowerPoint Presentation</vt:lpstr>
      <vt:lpstr>PREVALENCE</vt:lpstr>
      <vt:lpstr>PowerPoint Presentation</vt:lpstr>
      <vt:lpstr>SYMPTOMS</vt:lpstr>
      <vt:lpstr>PowerPoint Presentation</vt:lpstr>
      <vt:lpstr> Normal Retinal Image</vt:lpstr>
      <vt:lpstr>PRE POLIFERATIVE DR  ( formation of mycroaneurysm)</vt:lpstr>
      <vt:lpstr>MICROANEURYSMS</vt:lpstr>
      <vt:lpstr>RETINAL HAEMORRHAGES</vt:lpstr>
      <vt:lpstr>PRE POLIFERATIVE DR(formation of exudates)</vt:lpstr>
      <vt:lpstr>EXUDATES</vt:lpstr>
      <vt:lpstr>Level  of importance to Sustainable Design</vt:lpstr>
      <vt:lpstr>Level  of importance to Sustainable Design</vt:lpstr>
      <vt:lpstr>Level  of importance to Sustainable Design</vt:lpstr>
      <vt:lpstr>Techniques  Resources &amp; IT Tools</vt:lpstr>
      <vt:lpstr>ARCHITECTURE</vt:lpstr>
      <vt:lpstr>Techniques  Resources &amp; IT Tools</vt:lpstr>
      <vt:lpstr>Techniques  Resources &amp; IT Tools</vt:lpstr>
      <vt:lpstr>Techniques  Resources &amp; IT Tools</vt:lpstr>
      <vt:lpstr>Techniques  Resources &amp; IT Tools</vt:lpstr>
      <vt:lpstr>Techniques  Resources &amp; IT Tools</vt:lpstr>
      <vt:lpstr>PowerPoint Presentation</vt:lpstr>
      <vt:lpstr>PowerPoint Presentation</vt:lpstr>
      <vt:lpstr> DATASET</vt:lpstr>
      <vt:lpstr>Data Analysis</vt:lpstr>
      <vt:lpstr>Eye images in 5 classes(0-4)</vt:lpstr>
      <vt:lpstr>IMAGE PROCESSING TECHNIQUES</vt:lpstr>
      <vt:lpstr>PowerPoint Presentation</vt:lpstr>
      <vt:lpstr>PowerPoint Presentation</vt:lpstr>
      <vt:lpstr>PowerPoint Presentation</vt:lpstr>
      <vt:lpstr>Heat Map on Images</vt:lpstr>
      <vt:lpstr>Vgg-19 Architecture</vt:lpstr>
      <vt:lpstr>DenseNet-121 Model for image classification</vt:lpstr>
      <vt:lpstr>DenseNet-121</vt:lpstr>
      <vt:lpstr>    Project  Planning &amp;  Scheduling</vt:lpstr>
      <vt:lpstr>PROGRESS</vt:lpstr>
      <vt:lpstr>RESULTS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afnan amin</dc:creator>
  <cp:lastModifiedBy>afnan amin</cp:lastModifiedBy>
  <cp:revision>4</cp:revision>
  <dcterms:created xsi:type="dcterms:W3CDTF">2020-02-15T13:08:19Z</dcterms:created>
  <dcterms:modified xsi:type="dcterms:W3CDTF">2020-02-15T13:32:46Z</dcterms:modified>
</cp:coreProperties>
</file>